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1" r:id="rId3"/>
    <p:sldId id="257" r:id="rId4"/>
    <p:sldId id="258" r:id="rId5"/>
    <p:sldId id="259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71" r:id="rId32"/>
    <p:sldId id="268" r:id="rId33"/>
    <p:sldId id="270" r:id="rId34"/>
    <p:sldId id="269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6" r:id="rId48"/>
    <p:sldId id="284" r:id="rId49"/>
    <p:sldId id="285" r:id="rId50"/>
    <p:sldId id="287" r:id="rId51"/>
    <p:sldId id="288" r:id="rId52"/>
    <p:sldId id="307" r:id="rId53"/>
    <p:sldId id="308" r:id="rId54"/>
    <p:sldId id="309" r:id="rId55"/>
    <p:sldId id="311" r:id="rId56"/>
    <p:sldId id="312" r:id="rId57"/>
    <p:sldId id="313" r:id="rId58"/>
    <p:sldId id="314" r:id="rId59"/>
    <p:sldId id="315" r:id="rId60"/>
    <p:sldId id="317" r:id="rId61"/>
    <p:sldId id="318" r:id="rId62"/>
    <p:sldId id="319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4" r:id="rId71"/>
    <p:sldId id="336" r:id="rId72"/>
    <p:sldId id="337" r:id="rId73"/>
    <p:sldId id="338" r:id="rId74"/>
    <p:sldId id="339" r:id="rId75"/>
    <p:sldId id="341" r:id="rId76"/>
    <p:sldId id="343" r:id="rId77"/>
    <p:sldId id="344" r:id="rId78"/>
    <p:sldId id="345" r:id="rId79"/>
    <p:sldId id="346" r:id="rId80"/>
    <p:sldId id="347" r:id="rId81"/>
    <p:sldId id="351" r:id="rId82"/>
    <p:sldId id="348" r:id="rId83"/>
    <p:sldId id="352" r:id="rId84"/>
    <p:sldId id="349" r:id="rId85"/>
    <p:sldId id="350" r:id="rId86"/>
    <p:sldId id="353" r:id="rId87"/>
    <p:sldId id="354" r:id="rId88"/>
    <p:sldId id="357" r:id="rId89"/>
    <p:sldId id="358" r:id="rId90"/>
    <p:sldId id="356" r:id="rId91"/>
    <p:sldId id="359" r:id="rId92"/>
    <p:sldId id="355" r:id="rId93"/>
    <p:sldId id="360" r:id="rId9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E4C"/>
    <a:srgbClr val="F2E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g(</a:t>
            </a:r>
            <a:r>
              <a:rPr lang="pl-PL" dirty="0" smtClean="0"/>
              <a:t>z</a:t>
            </a:r>
            <a:r>
              <a:rPr lang="en-US" dirty="0" smtClean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47314424859226167"/>
          <c:y val="2.4070026720256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g(x)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Arkusz1!$A$2:$A$125</c:f>
              <c:numCache>
                <c:formatCode>General</c:formatCode>
                <c:ptCount val="124"/>
                <c:pt idx="0">
                  <c:v>-4</c:v>
                </c:pt>
                <c:pt idx="1">
                  <c:v>-3.9</c:v>
                </c:pt>
                <c:pt idx="2">
                  <c:v>-3.8</c:v>
                </c:pt>
                <c:pt idx="3">
                  <c:v>-3.7</c:v>
                </c:pt>
                <c:pt idx="4">
                  <c:v>-3.6</c:v>
                </c:pt>
                <c:pt idx="5">
                  <c:v>-3.5</c:v>
                </c:pt>
                <c:pt idx="6">
                  <c:v>-3.4</c:v>
                </c:pt>
                <c:pt idx="7">
                  <c:v>-3.3</c:v>
                </c:pt>
                <c:pt idx="8">
                  <c:v>-3.2</c:v>
                </c:pt>
                <c:pt idx="9">
                  <c:v>-3.1</c:v>
                </c:pt>
                <c:pt idx="10">
                  <c:v>-3</c:v>
                </c:pt>
                <c:pt idx="11">
                  <c:v>-2.9</c:v>
                </c:pt>
                <c:pt idx="12">
                  <c:v>-2.8</c:v>
                </c:pt>
                <c:pt idx="13">
                  <c:v>-2.7</c:v>
                </c:pt>
                <c:pt idx="14">
                  <c:v>-2.6</c:v>
                </c:pt>
                <c:pt idx="15">
                  <c:v>-2.5</c:v>
                </c:pt>
                <c:pt idx="16">
                  <c:v>-2.4</c:v>
                </c:pt>
                <c:pt idx="17">
                  <c:v>-2.2999999999999998</c:v>
                </c:pt>
                <c:pt idx="18">
                  <c:v>-2.2000000000000002</c:v>
                </c:pt>
                <c:pt idx="19">
                  <c:v>-2.1</c:v>
                </c:pt>
                <c:pt idx="20">
                  <c:v>-2</c:v>
                </c:pt>
                <c:pt idx="21">
                  <c:v>-1.9</c:v>
                </c:pt>
                <c:pt idx="22">
                  <c:v>-1.8</c:v>
                </c:pt>
                <c:pt idx="23">
                  <c:v>-1.7</c:v>
                </c:pt>
                <c:pt idx="24">
                  <c:v>-1.6</c:v>
                </c:pt>
                <c:pt idx="25">
                  <c:v>-1.5</c:v>
                </c:pt>
                <c:pt idx="26">
                  <c:v>-1.4</c:v>
                </c:pt>
                <c:pt idx="27">
                  <c:v>-1.3</c:v>
                </c:pt>
                <c:pt idx="28">
                  <c:v>-1.2</c:v>
                </c:pt>
                <c:pt idx="29">
                  <c:v>-1.1000000000000001</c:v>
                </c:pt>
                <c:pt idx="30">
                  <c:v>-1</c:v>
                </c:pt>
                <c:pt idx="31">
                  <c:v>-0.9</c:v>
                </c:pt>
                <c:pt idx="32">
                  <c:v>-0.8</c:v>
                </c:pt>
                <c:pt idx="33">
                  <c:v>-0.7</c:v>
                </c:pt>
                <c:pt idx="34">
                  <c:v>-0.6</c:v>
                </c:pt>
                <c:pt idx="35">
                  <c:v>-0.5</c:v>
                </c:pt>
                <c:pt idx="36">
                  <c:v>-0.4</c:v>
                </c:pt>
                <c:pt idx="37">
                  <c:v>-0.3</c:v>
                </c:pt>
                <c:pt idx="38">
                  <c:v>-0.2</c:v>
                </c:pt>
                <c:pt idx="39">
                  <c:v>-0.1</c:v>
                </c:pt>
                <c:pt idx="40">
                  <c:v>0</c:v>
                </c:pt>
                <c:pt idx="41">
                  <c:v>9.9999999999999603E-2</c:v>
                </c:pt>
                <c:pt idx="42">
                  <c:v>0.2</c:v>
                </c:pt>
                <c:pt idx="43">
                  <c:v>0.3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0.7</c:v>
                </c:pt>
                <c:pt idx="48">
                  <c:v>0.8</c:v>
                </c:pt>
                <c:pt idx="49">
                  <c:v>0.9</c:v>
                </c:pt>
                <c:pt idx="50">
                  <c:v>1</c:v>
                </c:pt>
                <c:pt idx="51">
                  <c:v>1.1000000000000001</c:v>
                </c:pt>
                <c:pt idx="52">
                  <c:v>1.2</c:v>
                </c:pt>
                <c:pt idx="53">
                  <c:v>1.3</c:v>
                </c:pt>
                <c:pt idx="54">
                  <c:v>1.4</c:v>
                </c:pt>
                <c:pt idx="55">
                  <c:v>1.50000000000001</c:v>
                </c:pt>
                <c:pt idx="56">
                  <c:v>1.6</c:v>
                </c:pt>
                <c:pt idx="57">
                  <c:v>1.7</c:v>
                </c:pt>
                <c:pt idx="58">
                  <c:v>1.80000000000001</c:v>
                </c:pt>
                <c:pt idx="59">
                  <c:v>1.9000000000000099</c:v>
                </c:pt>
                <c:pt idx="60">
                  <c:v>2.0000000000000102</c:v>
                </c:pt>
                <c:pt idx="61">
                  <c:v>2.1</c:v>
                </c:pt>
                <c:pt idx="62">
                  <c:v>2.2000000000000099</c:v>
                </c:pt>
                <c:pt idx="63">
                  <c:v>2.30000000000001</c:v>
                </c:pt>
                <c:pt idx="64">
                  <c:v>2.4000000000000101</c:v>
                </c:pt>
                <c:pt idx="65">
                  <c:v>2.5000000000000102</c:v>
                </c:pt>
                <c:pt idx="66">
                  <c:v>2.6000000000000099</c:v>
                </c:pt>
                <c:pt idx="67">
                  <c:v>2.7000000000000099</c:v>
                </c:pt>
                <c:pt idx="68">
                  <c:v>2.80000000000001</c:v>
                </c:pt>
                <c:pt idx="69">
                  <c:v>2.9000000000000101</c:v>
                </c:pt>
                <c:pt idx="70">
                  <c:v>3.0000000000000102</c:v>
                </c:pt>
                <c:pt idx="71">
                  <c:v>3.1000000000000099</c:v>
                </c:pt>
                <c:pt idx="72">
                  <c:v>3.2000000000000099</c:v>
                </c:pt>
                <c:pt idx="73">
                  <c:v>3.30000000000001</c:v>
                </c:pt>
                <c:pt idx="74">
                  <c:v>3.4000000000000101</c:v>
                </c:pt>
                <c:pt idx="75">
                  <c:v>3.5000000000000102</c:v>
                </c:pt>
                <c:pt idx="76">
                  <c:v>3.6000000000000099</c:v>
                </c:pt>
                <c:pt idx="77">
                  <c:v>3.7000000000000099</c:v>
                </c:pt>
                <c:pt idx="78">
                  <c:v>3.80000000000001</c:v>
                </c:pt>
                <c:pt idx="79">
                  <c:v>3.9000000000000101</c:v>
                </c:pt>
                <c:pt idx="80">
                  <c:v>4.0000000000000098</c:v>
                </c:pt>
              </c:numCache>
            </c:numRef>
          </c:xVal>
          <c:yVal>
            <c:numRef>
              <c:f>Arkusz1!$B$2:$B$125</c:f>
              <c:numCache>
                <c:formatCode>General</c:formatCode>
                <c:ptCount val="124"/>
                <c:pt idx="0">
                  <c:v>1.3386416177901846E-4</c:v>
                </c:pt>
                <c:pt idx="1">
                  <c:v>1.9870584547565474E-4</c:v>
                </c:pt>
                <c:pt idx="2">
                  <c:v>2.9202095626509319E-4</c:v>
                </c:pt>
                <c:pt idx="3">
                  <c:v>4.2488798425430744E-4</c:v>
                </c:pt>
                <c:pt idx="4">
                  <c:v>6.120570932126139E-4</c:v>
                </c:pt>
                <c:pt idx="5">
                  <c:v>8.7290398565558695E-4</c:v>
                </c:pt>
                <c:pt idx="6">
                  <c:v>1.2325316285834126E-3</c:v>
                </c:pt>
                <c:pt idx="7">
                  <c:v>1.72300573966077E-3</c:v>
                </c:pt>
                <c:pt idx="8">
                  <c:v>2.3846927468912345E-3</c:v>
                </c:pt>
                <c:pt idx="9">
                  <c:v>3.2676474401993312E-3</c:v>
                </c:pt>
                <c:pt idx="10">
                  <c:v>4.4329722183837012E-3</c:v>
                </c:pt>
                <c:pt idx="11">
                  <c:v>5.954041833835127E-3</c:v>
                </c:pt>
                <c:pt idx="12">
                  <c:v>7.9174587444807015E-3</c:v>
                </c:pt>
                <c:pt idx="13">
                  <c:v>1.042357730410772E-2</c:v>
                </c:pt>
                <c:pt idx="14">
                  <c:v>1.3586413536594386E-2</c:v>
                </c:pt>
                <c:pt idx="15">
                  <c:v>1.753274523428297E-2</c:v>
                </c:pt>
                <c:pt idx="16">
                  <c:v>2.2400208990311327E-2</c:v>
                </c:pt>
                <c:pt idx="17">
                  <c:v>2.8334220773294165E-2</c:v>
                </c:pt>
                <c:pt idx="18">
                  <c:v>3.5483588319991669E-2</c:v>
                </c:pt>
                <c:pt idx="19">
                  <c:v>4.3994749125587672E-2</c:v>
                </c:pt>
                <c:pt idx="20">
                  <c:v>5.4004657278425724E-2</c:v>
                </c:pt>
                <c:pt idx="21">
                  <c:v>6.563245331208338E-2</c:v>
                </c:pt>
                <c:pt idx="22">
                  <c:v>7.8970178095918747E-2</c:v>
                </c:pt>
                <c:pt idx="23">
                  <c:v>9.4072925881967348E-2</c:v>
                </c:pt>
                <c:pt idx="24">
                  <c:v>0.11094896144223892</c:v>
                </c:pt>
                <c:pt idx="25">
                  <c:v>0.12955043810437589</c:v>
                </c:pt>
                <c:pt idx="26">
                  <c:v>0.14976543279421664</c:v>
                </c:pt>
                <c:pt idx="27">
                  <c:v>0.17141204685727557</c:v>
                </c:pt>
                <c:pt idx="28">
                  <c:v>0.1942352957333402</c:v>
                </c:pt>
                <c:pt idx="29">
                  <c:v>0.21790741892216439</c:v>
                </c:pt>
                <c:pt idx="30">
                  <c:v>0.24203208227207357</c:v>
                </c:pt>
                <c:pt idx="31">
                  <c:v>0.2661527224950952</c:v>
                </c:pt>
                <c:pt idx="32">
                  <c:v>0.2897650113286529</c:v>
                </c:pt>
                <c:pt idx="33">
                  <c:v>0.3123331131920607</c:v>
                </c:pt>
                <c:pt idx="34">
                  <c:v>0.33330910035691708</c:v>
                </c:pt>
                <c:pt idx="35">
                  <c:v>0.35215460176803326</c:v>
                </c:pt>
                <c:pt idx="36">
                  <c:v>0.36836352444442222</c:v>
                </c:pt>
                <c:pt idx="37">
                  <c:v>0.38148452591753551</c:v>
                </c:pt>
                <c:pt idx="38">
                  <c:v>0.39114185266934248</c:v>
                </c:pt>
                <c:pt idx="39">
                  <c:v>0.39705320476264627</c:v>
                </c:pt>
                <c:pt idx="40">
                  <c:v>0.39904344223381111</c:v>
                </c:pt>
                <c:pt idx="41">
                  <c:v>0.39705320476264627</c:v>
                </c:pt>
                <c:pt idx="42">
                  <c:v>0.39114185266934248</c:v>
                </c:pt>
                <c:pt idx="43">
                  <c:v>0.38148452591753551</c:v>
                </c:pt>
                <c:pt idx="44">
                  <c:v>0.36836352444442222</c:v>
                </c:pt>
                <c:pt idx="45">
                  <c:v>0.35215460176803326</c:v>
                </c:pt>
                <c:pt idx="46">
                  <c:v>0.33330910035691708</c:v>
                </c:pt>
                <c:pt idx="47">
                  <c:v>0.3123331131920607</c:v>
                </c:pt>
                <c:pt idx="48">
                  <c:v>0.2897650113286529</c:v>
                </c:pt>
                <c:pt idx="49">
                  <c:v>0.2661527224950952</c:v>
                </c:pt>
                <c:pt idx="50">
                  <c:v>0.24203208227207357</c:v>
                </c:pt>
                <c:pt idx="51">
                  <c:v>0.21790741892216439</c:v>
                </c:pt>
                <c:pt idx="52">
                  <c:v>0.1942352957333402</c:v>
                </c:pt>
                <c:pt idx="53">
                  <c:v>0.17141204685727557</c:v>
                </c:pt>
                <c:pt idx="54">
                  <c:v>0.14976543279421664</c:v>
                </c:pt>
                <c:pt idx="55">
                  <c:v>0.12955043810437392</c:v>
                </c:pt>
                <c:pt idx="56">
                  <c:v>0.11094896144223892</c:v>
                </c:pt>
                <c:pt idx="57">
                  <c:v>9.4072925881967348E-2</c:v>
                </c:pt>
                <c:pt idx="58">
                  <c:v>7.8970178095917332E-2</c:v>
                </c:pt>
                <c:pt idx="59">
                  <c:v>6.5632453312082145E-2</c:v>
                </c:pt>
                <c:pt idx="60">
                  <c:v>5.4004657278424614E-2</c:v>
                </c:pt>
                <c:pt idx="61">
                  <c:v>4.3994749125587672E-2</c:v>
                </c:pt>
                <c:pt idx="62">
                  <c:v>3.5483588319990905E-2</c:v>
                </c:pt>
                <c:pt idx="63">
                  <c:v>2.8334220773293495E-2</c:v>
                </c:pt>
                <c:pt idx="64">
                  <c:v>2.2400208990310783E-2</c:v>
                </c:pt>
                <c:pt idx="65">
                  <c:v>1.7532745234282516E-2</c:v>
                </c:pt>
                <c:pt idx="66">
                  <c:v>1.3586413536594042E-2</c:v>
                </c:pt>
                <c:pt idx="67">
                  <c:v>1.0423577304107447E-2</c:v>
                </c:pt>
                <c:pt idx="68">
                  <c:v>7.917458744480476E-3</c:v>
                </c:pt>
                <c:pt idx="69">
                  <c:v>5.9540418338349518E-3</c:v>
                </c:pt>
                <c:pt idx="70">
                  <c:v>4.4329722183835676E-3</c:v>
                </c:pt>
                <c:pt idx="71">
                  <c:v>3.2676474401992328E-3</c:v>
                </c:pt>
                <c:pt idx="72">
                  <c:v>2.3846927468911604E-3</c:v>
                </c:pt>
                <c:pt idx="73">
                  <c:v>1.7230057396607119E-3</c:v>
                </c:pt>
                <c:pt idx="74">
                  <c:v>1.2325316285833696E-3</c:v>
                </c:pt>
                <c:pt idx="75">
                  <c:v>8.7290398565555594E-4</c:v>
                </c:pt>
                <c:pt idx="76">
                  <c:v>6.1205709321259275E-4</c:v>
                </c:pt>
                <c:pt idx="77">
                  <c:v>4.2488798425429193E-4</c:v>
                </c:pt>
                <c:pt idx="78">
                  <c:v>2.9202095626508202E-4</c:v>
                </c:pt>
                <c:pt idx="79">
                  <c:v>1.9870584547564677E-4</c:v>
                </c:pt>
                <c:pt idx="80">
                  <c:v>1.3386416177901323E-4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1891952"/>
        <c:axId val="1311881616"/>
      </c:scatterChart>
      <c:valAx>
        <c:axId val="131189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1881616"/>
        <c:crosses val="autoZero"/>
        <c:crossBetween val="midCat"/>
      </c:valAx>
      <c:valAx>
        <c:axId val="131188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1891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f</a:t>
            </a:r>
            <a:r>
              <a:rPr lang="en-US" dirty="0" smtClean="0"/>
              <a:t>(</a:t>
            </a:r>
            <a:r>
              <a:rPr lang="pl-PL" dirty="0" smtClean="0"/>
              <a:t>z</a:t>
            </a:r>
            <a:r>
              <a:rPr lang="en-US" dirty="0" smtClean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g(x)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Arkusz1!$A$2:$A$125</c:f>
              <c:numCache>
                <c:formatCode>General</c:formatCode>
                <c:ptCount val="124"/>
                <c:pt idx="0">
                  <c:v>-4</c:v>
                </c:pt>
                <c:pt idx="1">
                  <c:v>-3.9</c:v>
                </c:pt>
                <c:pt idx="2">
                  <c:v>-3.8</c:v>
                </c:pt>
                <c:pt idx="3">
                  <c:v>-3.7</c:v>
                </c:pt>
                <c:pt idx="4">
                  <c:v>-3.6</c:v>
                </c:pt>
                <c:pt idx="5">
                  <c:v>-3.5</c:v>
                </c:pt>
                <c:pt idx="6">
                  <c:v>-3.4</c:v>
                </c:pt>
                <c:pt idx="7">
                  <c:v>-3.3</c:v>
                </c:pt>
                <c:pt idx="8">
                  <c:v>-3.2</c:v>
                </c:pt>
                <c:pt idx="9">
                  <c:v>-3.1</c:v>
                </c:pt>
                <c:pt idx="10">
                  <c:v>-3</c:v>
                </c:pt>
                <c:pt idx="11">
                  <c:v>-2.9</c:v>
                </c:pt>
                <c:pt idx="12">
                  <c:v>-2.8</c:v>
                </c:pt>
                <c:pt idx="13">
                  <c:v>-2.7</c:v>
                </c:pt>
                <c:pt idx="14">
                  <c:v>-2.6</c:v>
                </c:pt>
                <c:pt idx="15">
                  <c:v>-2.5</c:v>
                </c:pt>
                <c:pt idx="16">
                  <c:v>-2.4</c:v>
                </c:pt>
                <c:pt idx="17">
                  <c:v>-2.2999999999999998</c:v>
                </c:pt>
                <c:pt idx="18">
                  <c:v>-2.2000000000000002</c:v>
                </c:pt>
                <c:pt idx="19">
                  <c:v>-2.1</c:v>
                </c:pt>
                <c:pt idx="20">
                  <c:v>-2</c:v>
                </c:pt>
                <c:pt idx="21">
                  <c:v>-1.9</c:v>
                </c:pt>
                <c:pt idx="22">
                  <c:v>-1.8</c:v>
                </c:pt>
                <c:pt idx="23">
                  <c:v>-1.7</c:v>
                </c:pt>
                <c:pt idx="24">
                  <c:v>-1.6</c:v>
                </c:pt>
                <c:pt idx="25">
                  <c:v>-1.5</c:v>
                </c:pt>
                <c:pt idx="26">
                  <c:v>-1.4</c:v>
                </c:pt>
                <c:pt idx="27">
                  <c:v>-1.3</c:v>
                </c:pt>
                <c:pt idx="28">
                  <c:v>-1.2</c:v>
                </c:pt>
                <c:pt idx="29">
                  <c:v>-1.1000000000000001</c:v>
                </c:pt>
                <c:pt idx="30">
                  <c:v>-1</c:v>
                </c:pt>
                <c:pt idx="31">
                  <c:v>-0.9</c:v>
                </c:pt>
                <c:pt idx="32">
                  <c:v>-0.8</c:v>
                </c:pt>
                <c:pt idx="33">
                  <c:v>-0.7</c:v>
                </c:pt>
                <c:pt idx="34">
                  <c:v>-0.6</c:v>
                </c:pt>
                <c:pt idx="35">
                  <c:v>-0.5</c:v>
                </c:pt>
                <c:pt idx="36">
                  <c:v>-0.4</c:v>
                </c:pt>
                <c:pt idx="37">
                  <c:v>-0.3</c:v>
                </c:pt>
                <c:pt idx="38">
                  <c:v>-0.2</c:v>
                </c:pt>
                <c:pt idx="39">
                  <c:v>-0.1</c:v>
                </c:pt>
                <c:pt idx="40">
                  <c:v>0</c:v>
                </c:pt>
                <c:pt idx="41">
                  <c:v>9.9999999999999603E-2</c:v>
                </c:pt>
                <c:pt idx="42">
                  <c:v>0.2</c:v>
                </c:pt>
                <c:pt idx="43">
                  <c:v>0.3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0.7</c:v>
                </c:pt>
                <c:pt idx="48">
                  <c:v>0.8</c:v>
                </c:pt>
                <c:pt idx="49">
                  <c:v>0.9</c:v>
                </c:pt>
                <c:pt idx="50">
                  <c:v>1</c:v>
                </c:pt>
                <c:pt idx="51">
                  <c:v>1.1000000000000001</c:v>
                </c:pt>
                <c:pt idx="52">
                  <c:v>1.2</c:v>
                </c:pt>
                <c:pt idx="53">
                  <c:v>1.3</c:v>
                </c:pt>
                <c:pt idx="54">
                  <c:v>1.4</c:v>
                </c:pt>
                <c:pt idx="55">
                  <c:v>1.50000000000001</c:v>
                </c:pt>
                <c:pt idx="56">
                  <c:v>1.6</c:v>
                </c:pt>
                <c:pt idx="57">
                  <c:v>1.7</c:v>
                </c:pt>
                <c:pt idx="58">
                  <c:v>1.80000000000001</c:v>
                </c:pt>
                <c:pt idx="59">
                  <c:v>1.9000000000000099</c:v>
                </c:pt>
                <c:pt idx="60">
                  <c:v>2.0000000000000102</c:v>
                </c:pt>
                <c:pt idx="61">
                  <c:v>2.1</c:v>
                </c:pt>
                <c:pt idx="62">
                  <c:v>2.2000000000000099</c:v>
                </c:pt>
                <c:pt idx="63">
                  <c:v>2.30000000000001</c:v>
                </c:pt>
                <c:pt idx="64">
                  <c:v>2.4000000000000101</c:v>
                </c:pt>
                <c:pt idx="65">
                  <c:v>2.5000000000000102</c:v>
                </c:pt>
                <c:pt idx="66">
                  <c:v>2.6000000000000099</c:v>
                </c:pt>
                <c:pt idx="67">
                  <c:v>2.7000000000000099</c:v>
                </c:pt>
                <c:pt idx="68">
                  <c:v>2.80000000000001</c:v>
                </c:pt>
                <c:pt idx="69">
                  <c:v>2.9000000000000101</c:v>
                </c:pt>
                <c:pt idx="70">
                  <c:v>3.0000000000000102</c:v>
                </c:pt>
                <c:pt idx="71">
                  <c:v>3.1000000000000099</c:v>
                </c:pt>
                <c:pt idx="72">
                  <c:v>3.2000000000000099</c:v>
                </c:pt>
                <c:pt idx="73">
                  <c:v>3.30000000000001</c:v>
                </c:pt>
                <c:pt idx="74">
                  <c:v>3.4000000000000101</c:v>
                </c:pt>
                <c:pt idx="75">
                  <c:v>3.5000000000000102</c:v>
                </c:pt>
                <c:pt idx="76">
                  <c:v>3.6000000000000099</c:v>
                </c:pt>
                <c:pt idx="77">
                  <c:v>3.7000000000000099</c:v>
                </c:pt>
                <c:pt idx="78">
                  <c:v>3.80000000000001</c:v>
                </c:pt>
                <c:pt idx="79">
                  <c:v>3.9000000000000101</c:v>
                </c:pt>
                <c:pt idx="80">
                  <c:v>4.0000000000000098</c:v>
                </c:pt>
              </c:numCache>
            </c:numRef>
          </c:xVal>
          <c:yVal>
            <c:numRef>
              <c:f>Arkusz1!$B$2:$B$125</c:f>
              <c:numCache>
                <c:formatCode>General</c:formatCode>
                <c:ptCount val="124"/>
                <c:pt idx="0">
                  <c:v>1.3386416177901846E-4</c:v>
                </c:pt>
                <c:pt idx="1">
                  <c:v>1.9870584547565474E-4</c:v>
                </c:pt>
                <c:pt idx="2">
                  <c:v>2.9202095626509319E-4</c:v>
                </c:pt>
                <c:pt idx="3">
                  <c:v>4.2488798425430744E-4</c:v>
                </c:pt>
                <c:pt idx="4">
                  <c:v>6.120570932126139E-4</c:v>
                </c:pt>
                <c:pt idx="5">
                  <c:v>8.7290398565558695E-4</c:v>
                </c:pt>
                <c:pt idx="6">
                  <c:v>1.2325316285834126E-3</c:v>
                </c:pt>
                <c:pt idx="7">
                  <c:v>1.72300573966077E-3</c:v>
                </c:pt>
                <c:pt idx="8">
                  <c:v>2.3846927468912345E-3</c:v>
                </c:pt>
                <c:pt idx="9">
                  <c:v>3.2676474401993312E-3</c:v>
                </c:pt>
                <c:pt idx="10">
                  <c:v>4.4329722183837012E-3</c:v>
                </c:pt>
                <c:pt idx="11">
                  <c:v>5.954041833835127E-3</c:v>
                </c:pt>
                <c:pt idx="12">
                  <c:v>7.9174587444807015E-3</c:v>
                </c:pt>
                <c:pt idx="13">
                  <c:v>1.042357730410772E-2</c:v>
                </c:pt>
                <c:pt idx="14">
                  <c:v>1.3586413536594386E-2</c:v>
                </c:pt>
                <c:pt idx="15">
                  <c:v>1.753274523428297E-2</c:v>
                </c:pt>
                <c:pt idx="16">
                  <c:v>2.2400208990311327E-2</c:v>
                </c:pt>
                <c:pt idx="17">
                  <c:v>2.8334220773294165E-2</c:v>
                </c:pt>
                <c:pt idx="18">
                  <c:v>3.5483588319991669E-2</c:v>
                </c:pt>
                <c:pt idx="19">
                  <c:v>4.3994749125587672E-2</c:v>
                </c:pt>
                <c:pt idx="20">
                  <c:v>5.4004657278425724E-2</c:v>
                </c:pt>
                <c:pt idx="21">
                  <c:v>6.563245331208338E-2</c:v>
                </c:pt>
                <c:pt idx="22">
                  <c:v>7.8970178095918747E-2</c:v>
                </c:pt>
                <c:pt idx="23">
                  <c:v>9.4072925881967348E-2</c:v>
                </c:pt>
                <c:pt idx="24">
                  <c:v>0.11094896144223892</c:v>
                </c:pt>
                <c:pt idx="25">
                  <c:v>0.12955043810437589</c:v>
                </c:pt>
                <c:pt idx="26">
                  <c:v>0.14976543279421664</c:v>
                </c:pt>
                <c:pt idx="27">
                  <c:v>0.17141204685727557</c:v>
                </c:pt>
                <c:pt idx="28">
                  <c:v>0.1942352957333402</c:v>
                </c:pt>
                <c:pt idx="29">
                  <c:v>0.21790741892216439</c:v>
                </c:pt>
                <c:pt idx="30">
                  <c:v>0.24203208227207357</c:v>
                </c:pt>
                <c:pt idx="31">
                  <c:v>0.2661527224950952</c:v>
                </c:pt>
                <c:pt idx="32">
                  <c:v>0.2897650113286529</c:v>
                </c:pt>
                <c:pt idx="33">
                  <c:v>0.3123331131920607</c:v>
                </c:pt>
                <c:pt idx="34">
                  <c:v>0.33330910035691708</c:v>
                </c:pt>
                <c:pt idx="35">
                  <c:v>0.35215460176803326</c:v>
                </c:pt>
                <c:pt idx="36">
                  <c:v>0.36836352444442222</c:v>
                </c:pt>
                <c:pt idx="37">
                  <c:v>0.38148452591753551</c:v>
                </c:pt>
                <c:pt idx="38">
                  <c:v>0.39114185266934248</c:v>
                </c:pt>
                <c:pt idx="39">
                  <c:v>0.39705320476264627</c:v>
                </c:pt>
                <c:pt idx="40">
                  <c:v>0.39904344223381111</c:v>
                </c:pt>
                <c:pt idx="41">
                  <c:v>0.39705320476264627</c:v>
                </c:pt>
                <c:pt idx="42">
                  <c:v>0.39114185266934248</c:v>
                </c:pt>
                <c:pt idx="43">
                  <c:v>0.38148452591753551</c:v>
                </c:pt>
                <c:pt idx="44">
                  <c:v>0.36836352444442222</c:v>
                </c:pt>
                <c:pt idx="45">
                  <c:v>0.35215460176803326</c:v>
                </c:pt>
                <c:pt idx="46">
                  <c:v>0.33330910035691708</c:v>
                </c:pt>
                <c:pt idx="47">
                  <c:v>0.3123331131920607</c:v>
                </c:pt>
                <c:pt idx="48">
                  <c:v>0.2897650113286529</c:v>
                </c:pt>
                <c:pt idx="49">
                  <c:v>0.2661527224950952</c:v>
                </c:pt>
                <c:pt idx="50">
                  <c:v>0.24203208227207357</c:v>
                </c:pt>
                <c:pt idx="51">
                  <c:v>0.21790741892216439</c:v>
                </c:pt>
                <c:pt idx="52">
                  <c:v>0.1942352957333402</c:v>
                </c:pt>
                <c:pt idx="53">
                  <c:v>0.17141204685727557</c:v>
                </c:pt>
                <c:pt idx="54">
                  <c:v>0.14976543279421664</c:v>
                </c:pt>
                <c:pt idx="55">
                  <c:v>0.12955043810437392</c:v>
                </c:pt>
                <c:pt idx="56">
                  <c:v>0.11094896144223892</c:v>
                </c:pt>
                <c:pt idx="57">
                  <c:v>9.4072925881967348E-2</c:v>
                </c:pt>
                <c:pt idx="58">
                  <c:v>7.8970178095917332E-2</c:v>
                </c:pt>
                <c:pt idx="59">
                  <c:v>6.5632453312082145E-2</c:v>
                </c:pt>
                <c:pt idx="60">
                  <c:v>5.4004657278424614E-2</c:v>
                </c:pt>
                <c:pt idx="61">
                  <c:v>4.3994749125587672E-2</c:v>
                </c:pt>
                <c:pt idx="62">
                  <c:v>3.5483588319990905E-2</c:v>
                </c:pt>
                <c:pt idx="63">
                  <c:v>2.8334220773293495E-2</c:v>
                </c:pt>
                <c:pt idx="64">
                  <c:v>2.2400208990310783E-2</c:v>
                </c:pt>
                <c:pt idx="65">
                  <c:v>1.7532745234282516E-2</c:v>
                </c:pt>
                <c:pt idx="66">
                  <c:v>1.3586413536594042E-2</c:v>
                </c:pt>
                <c:pt idx="67">
                  <c:v>1.0423577304107447E-2</c:v>
                </c:pt>
                <c:pt idx="68">
                  <c:v>7.917458744480476E-3</c:v>
                </c:pt>
                <c:pt idx="69">
                  <c:v>5.9540418338349518E-3</c:v>
                </c:pt>
                <c:pt idx="70">
                  <c:v>4.4329722183835676E-3</c:v>
                </c:pt>
                <c:pt idx="71">
                  <c:v>3.2676474401992328E-3</c:v>
                </c:pt>
                <c:pt idx="72">
                  <c:v>2.3846927468911604E-3</c:v>
                </c:pt>
                <c:pt idx="73">
                  <c:v>1.7230057396607119E-3</c:v>
                </c:pt>
                <c:pt idx="74">
                  <c:v>1.2325316285833696E-3</c:v>
                </c:pt>
                <c:pt idx="75">
                  <c:v>8.7290398565555594E-4</c:v>
                </c:pt>
                <c:pt idx="76">
                  <c:v>6.1205709321259275E-4</c:v>
                </c:pt>
                <c:pt idx="77">
                  <c:v>4.2488798425429193E-4</c:v>
                </c:pt>
                <c:pt idx="78">
                  <c:v>2.9202095626508202E-4</c:v>
                </c:pt>
                <c:pt idx="79">
                  <c:v>1.9870584547564677E-4</c:v>
                </c:pt>
                <c:pt idx="80">
                  <c:v>1.3386416177901323E-4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1882160"/>
        <c:axId val="1311892496"/>
      </c:scatterChart>
      <c:valAx>
        <c:axId val="131188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1892496"/>
        <c:crosses val="autoZero"/>
        <c:crossBetween val="midCat"/>
      </c:valAx>
      <c:valAx>
        <c:axId val="131189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188216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62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90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1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66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64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2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62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62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81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1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E616-0BCD-4162-9645-98B045226CC0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AD539-3D83-4857-905B-2A0C4FF78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7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8.jpg"/><Relationship Id="rId4" Type="http://schemas.openxmlformats.org/officeDocument/2006/relationships/image" Target="../media/image44.wmf"/><Relationship Id="rId9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0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0.png"/><Relationship Id="rId4" Type="http://schemas.openxmlformats.org/officeDocument/2006/relationships/image" Target="../media/image71.wmf"/><Relationship Id="rId9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5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9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9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7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8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8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1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1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7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9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4.emf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9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99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4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54.wmf"/><Relationship Id="rId3" Type="http://schemas.openxmlformats.org/officeDocument/2006/relationships/image" Target="../media/image156.emf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106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07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61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110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1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11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1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71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72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73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7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Rachunek prawdopodobieństwa </a:t>
            </a:r>
            <a:r>
              <a:rPr lang="pl-PL" smtClean="0"/>
              <a:t>i statystyka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Piotr Kozłowski</a:t>
            </a:r>
          </a:p>
          <a:p>
            <a:r>
              <a:rPr lang="pl-PL" dirty="0" smtClean="0"/>
              <a:t>kozl@amu.edu.pl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7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42310" y="208986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06583" y="1304561"/>
            <a:ext cx="20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Twierdzenie </a:t>
            </a:r>
            <a:r>
              <a:rPr lang="pl-PL" b="1" dirty="0" err="1" smtClean="0"/>
              <a:t>Bayes’a</a:t>
            </a:r>
            <a:endParaRPr lang="pl-PL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34646"/>
              </p:ext>
            </p:extLst>
          </p:nvPr>
        </p:nvGraphicFramePr>
        <p:xfrm>
          <a:off x="669958" y="1836048"/>
          <a:ext cx="2844108" cy="77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" name="Equation" r:id="rId3" imgW="1536480" imgH="419040" progId="Equation.DSMT4">
                  <p:embed/>
                </p:oleObj>
              </mc:Choice>
              <mc:Fallback>
                <p:oleObj name="Equation" r:id="rId3" imgW="1536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958" y="1836048"/>
                        <a:ext cx="2844108" cy="775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1"/>
          <a:stretch/>
        </p:blipFill>
        <p:spPr>
          <a:xfrm>
            <a:off x="4497161" y="990423"/>
            <a:ext cx="4473274" cy="346747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47165" y="2915012"/>
            <a:ext cx="2832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def. prawd. warunkowego:</a:t>
            </a:r>
            <a:endParaRPr lang="pl-PL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69493"/>
              </p:ext>
            </p:extLst>
          </p:nvPr>
        </p:nvGraphicFramePr>
        <p:xfrm>
          <a:off x="630351" y="3429462"/>
          <a:ext cx="3079769" cy="43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" name="Equation" r:id="rId6" imgW="1422360" imgH="203040" progId="Equation.DSMT4">
                  <p:embed/>
                </p:oleObj>
              </mc:Choice>
              <mc:Fallback>
                <p:oleObj name="Equation" r:id="rId6" imgW="1422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351" y="3429462"/>
                        <a:ext cx="3079769" cy="43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689575"/>
              </p:ext>
            </p:extLst>
          </p:nvPr>
        </p:nvGraphicFramePr>
        <p:xfrm>
          <a:off x="630350" y="3934238"/>
          <a:ext cx="3079769" cy="43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6" name="Equation" r:id="rId8" imgW="1422360" imgH="203040" progId="Equation.DSMT4">
                  <p:embed/>
                </p:oleObj>
              </mc:Choice>
              <mc:Fallback>
                <p:oleObj name="Equation" r:id="rId8" imgW="1422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0350" y="3934238"/>
                        <a:ext cx="3079769" cy="43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05300"/>
              </p:ext>
            </p:extLst>
          </p:nvPr>
        </p:nvGraphicFramePr>
        <p:xfrm>
          <a:off x="669958" y="5590761"/>
          <a:ext cx="3241140" cy="108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" name="Equation" r:id="rId10" imgW="1854200" imgH="622300" progId="Equation.DSMT4">
                  <p:embed/>
                </p:oleObj>
              </mc:Choice>
              <mc:Fallback>
                <p:oleObj name="Equation" r:id="rId10" imgW="1854200" imgH="622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58" y="5590761"/>
                        <a:ext cx="3241140" cy="10803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12"/>
          <a:srcRect r="34892" b="14867"/>
          <a:stretch/>
        </p:blipFill>
        <p:spPr>
          <a:xfrm>
            <a:off x="663377" y="4959291"/>
            <a:ext cx="5110011" cy="631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4" name="pole tekstowe 13"/>
          <p:cNvSpPr txBox="1"/>
          <p:nvPr/>
        </p:nvSpPr>
        <p:spPr>
          <a:xfrm>
            <a:off x="5187636" y="5761738"/>
            <a:ext cx="213545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 Wersja rozwinięta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57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8108"/>
          <a:stretch/>
        </p:blipFill>
        <p:spPr>
          <a:xfrm>
            <a:off x="397443" y="2735148"/>
            <a:ext cx="8177099" cy="1772042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42310" y="208986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7443" y="1837854"/>
            <a:ext cx="546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Prawdopodobieństwo warunkowe - zastosowania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2140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42310" y="208986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5392"/>
          <a:stretch/>
        </p:blipFill>
        <p:spPr>
          <a:xfrm>
            <a:off x="142311" y="1369241"/>
            <a:ext cx="8800506" cy="45426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068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42310" y="208986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4966"/>
          <a:stretch/>
        </p:blipFill>
        <p:spPr>
          <a:xfrm>
            <a:off x="381802" y="2358916"/>
            <a:ext cx="8447874" cy="1941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6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/>
          <a:srcRect l="14662" r="1627" b="5625"/>
          <a:stretch/>
        </p:blipFill>
        <p:spPr>
          <a:xfrm>
            <a:off x="688063" y="1256039"/>
            <a:ext cx="8233537" cy="2012262"/>
          </a:xfrm>
          <a:prstGeom prst="rect">
            <a:avLst/>
          </a:prstGeom>
        </p:spPr>
      </p:pic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734836"/>
              </p:ext>
            </p:extLst>
          </p:nvPr>
        </p:nvGraphicFramePr>
        <p:xfrm>
          <a:off x="2555857" y="3603280"/>
          <a:ext cx="3689386" cy="95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6" name="Equation" r:id="rId4" imgW="1651000" imgH="431800" progId="Equation.DSMT4">
                  <p:embed/>
                </p:oleObj>
              </mc:Choice>
              <mc:Fallback>
                <p:oleObj name="Equation" r:id="rId4" imgW="16510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57" y="3603280"/>
                        <a:ext cx="3689386" cy="95966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6"/>
          <a:srcRect l="19374" b="8561"/>
          <a:stretch/>
        </p:blipFill>
        <p:spPr>
          <a:xfrm>
            <a:off x="1158844" y="5206147"/>
            <a:ext cx="7074114" cy="9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/>
          <a:srcRect l="15134" r="2097" b="6330"/>
          <a:stretch/>
        </p:blipFill>
        <p:spPr>
          <a:xfrm>
            <a:off x="389299" y="2281474"/>
            <a:ext cx="8445250" cy="18647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13" name="Prostokąt 12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8935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5291" r="1627" b="2633"/>
          <a:stretch/>
        </p:blipFill>
        <p:spPr>
          <a:xfrm>
            <a:off x="552262" y="1542935"/>
            <a:ext cx="8084972" cy="3997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75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5133" r="1783" b="2644"/>
          <a:stretch/>
        </p:blipFill>
        <p:spPr>
          <a:xfrm>
            <a:off x="228600" y="1383743"/>
            <a:ext cx="8286126" cy="3840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53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5448" r="1312" b="3048"/>
          <a:stretch/>
        </p:blipFill>
        <p:spPr>
          <a:xfrm>
            <a:off x="470781" y="1392875"/>
            <a:ext cx="8228468" cy="4271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84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2"/>
          <a:srcRect l="15290" b="2714"/>
          <a:stretch/>
        </p:blipFill>
        <p:spPr>
          <a:xfrm>
            <a:off x="606582" y="1295073"/>
            <a:ext cx="7965918" cy="4474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506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06170" y="1348965"/>
            <a:ext cx="773165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Tematy wykładów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Wstęp – zdarzenia losowe, prawdopodobieństwo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Zmienna losowa – dyskretna i ciągła, oraz jej rozkład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Zmienna losowa – </a:t>
            </a:r>
            <a:r>
              <a:rPr lang="pl-PL" smtClean="0"/>
              <a:t>charakterystyki </a:t>
            </a:r>
            <a:r>
              <a:rPr lang="pl-PL" smtClean="0"/>
              <a:t>liczbowe </a:t>
            </a:r>
            <a:r>
              <a:rPr lang="pl-PL" dirty="0" smtClean="0"/>
              <a:t>i przykładowe rozkłady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Zmienna losowa dwuwymiarowa – korelacja i regresja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Statystyka </a:t>
            </a:r>
            <a:r>
              <a:rPr lang="pl-PL" dirty="0"/>
              <a:t>wstęp: statystyka opisowa, skale pomiarowe, estymatory punktowe, przedział ufności</a:t>
            </a:r>
            <a:r>
              <a:rPr lang="pl-P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Statystyka </a:t>
            </a:r>
            <a:r>
              <a:rPr lang="pl-PL" dirty="0"/>
              <a:t>– testowanie hipotez statystycznych, parametryczne testy </a:t>
            </a:r>
            <a:r>
              <a:rPr lang="pl-PL" dirty="0" smtClean="0"/>
              <a:t>istotności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Zależność </a:t>
            </a:r>
            <a:r>
              <a:rPr lang="pl-PL" dirty="0"/>
              <a:t>między zmiennymi – </a:t>
            </a:r>
            <a:r>
              <a:rPr lang="pl-PL" dirty="0" err="1"/>
              <a:t>wsp</a:t>
            </a:r>
            <a:r>
              <a:rPr lang="pl-PL" dirty="0"/>
              <a:t>. </a:t>
            </a:r>
            <a:r>
              <a:rPr lang="pl-PL" dirty="0" smtClean="0"/>
              <a:t>korelacji  </a:t>
            </a:r>
            <a:r>
              <a:rPr lang="pl-PL" dirty="0"/>
              <a:t>liniowej i regresja.</a:t>
            </a:r>
          </a:p>
        </p:txBody>
      </p:sp>
    </p:spTree>
    <p:extLst>
      <p:ext uri="{BB962C8B-B14F-4D97-AF65-F5344CB8AC3E}">
        <p14:creationId xmlns:p14="http://schemas.microsoft.com/office/powerpoint/2010/main" val="30280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30525"/>
          <a:stretch/>
        </p:blipFill>
        <p:spPr>
          <a:xfrm>
            <a:off x="959795" y="1678476"/>
            <a:ext cx="6881509" cy="37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30211" r="2256"/>
          <a:stretch/>
        </p:blipFill>
        <p:spPr>
          <a:xfrm>
            <a:off x="805756" y="1506820"/>
            <a:ext cx="7604913" cy="41142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41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jej rozkład prawdopodobieństwa</a:t>
            </a:r>
            <a:endParaRPr lang="pl-PL" sz="2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4820" b="5380"/>
          <a:stretch/>
        </p:blipFill>
        <p:spPr>
          <a:xfrm>
            <a:off x="516048" y="1440869"/>
            <a:ext cx="8120206" cy="21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407795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7974" y="1182905"/>
            <a:ext cx="17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Miary położenia: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68709"/>
              </p:ext>
            </p:extLst>
          </p:nvPr>
        </p:nvGraphicFramePr>
        <p:xfrm>
          <a:off x="3791406" y="1450281"/>
          <a:ext cx="2832141" cy="194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" r:id="rId3" imgW="1244600" imgH="863600" progId="Equation.DSMT4">
                  <p:embed/>
                </p:oleObj>
              </mc:Choice>
              <mc:Fallback>
                <p:oleObj r:id="rId3" imgW="1244600" imgH="86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406" y="1450281"/>
                        <a:ext cx="2832141" cy="19457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98108" y="1921556"/>
            <a:ext cx="1891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wartość oczekiwana</a:t>
            </a:r>
          </a:p>
          <a:p>
            <a:r>
              <a:rPr lang="pl-PL" sz="1600" b="1" dirty="0"/>
              <a:t>wartość przeciętna</a:t>
            </a:r>
          </a:p>
          <a:p>
            <a:r>
              <a:rPr lang="pl-PL" sz="1600" b="1" dirty="0"/>
              <a:t>średnia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78882" y="3998575"/>
            <a:ext cx="9428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Własności: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16596848">
            <a:off x="520819" y="4642276"/>
            <a:ext cx="134651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22" name="Obi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69791"/>
              </p:ext>
            </p:extLst>
          </p:nvPr>
        </p:nvGraphicFramePr>
        <p:xfrm>
          <a:off x="687321" y="4450688"/>
          <a:ext cx="986247" cy="36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" r:id="rId5" imgW="545626" imgH="203024" progId="Equation.DSMT4">
                  <p:embed/>
                </p:oleObj>
              </mc:Choice>
              <mc:Fallback>
                <p:oleObj r:id="rId5" imgW="545626" imgH="20302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21" y="4450688"/>
                        <a:ext cx="986247" cy="363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9"/>
          <p:cNvSpPr>
            <a:spLocks noChangeArrowheads="1"/>
          </p:cNvSpPr>
          <p:nvPr/>
        </p:nvSpPr>
        <p:spPr bwMode="auto">
          <a:xfrm rot="3546506">
            <a:off x="493184" y="4111289"/>
            <a:ext cx="71008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24" name="Obi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0648"/>
              </p:ext>
            </p:extLst>
          </p:nvPr>
        </p:nvGraphicFramePr>
        <p:xfrm>
          <a:off x="678882" y="4842541"/>
          <a:ext cx="1774957" cy="34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" r:id="rId7" imgW="1028254" imgH="203112" progId="Equation.DSMT4">
                  <p:embed/>
                </p:oleObj>
              </mc:Choice>
              <mc:Fallback>
                <p:oleObj r:id="rId7" imgW="1028254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82" y="4842541"/>
                        <a:ext cx="1774957" cy="348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 rot="17399636">
            <a:off x="5208083" y="4784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26" name="Obi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2951"/>
              </p:ext>
            </p:extLst>
          </p:nvPr>
        </p:nvGraphicFramePr>
        <p:xfrm>
          <a:off x="687322" y="5219394"/>
          <a:ext cx="2079346" cy="32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" r:id="rId9" imgW="1269449" imgH="203112" progId="Equation.DSMT4">
                  <p:embed/>
                </p:oleObj>
              </mc:Choice>
              <mc:Fallback>
                <p:oleObj r:id="rId9" imgW="126944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22" y="5219394"/>
                        <a:ext cx="2079346" cy="32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3"/>
          <p:cNvSpPr>
            <a:spLocks noChangeArrowheads="1"/>
          </p:cNvSpPr>
          <p:nvPr/>
        </p:nvSpPr>
        <p:spPr bwMode="auto">
          <a:xfrm rot="17360979">
            <a:off x="282688" y="4717786"/>
            <a:ext cx="115810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28" name="Obi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4322"/>
              </p:ext>
            </p:extLst>
          </p:nvPr>
        </p:nvGraphicFramePr>
        <p:xfrm>
          <a:off x="687322" y="5642948"/>
          <a:ext cx="1676804" cy="3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" r:id="rId11" imgW="965200" imgH="203200" progId="Equation.DSMT4">
                  <p:embed/>
                </p:oleObj>
              </mc:Choice>
              <mc:Fallback>
                <p:oleObj r:id="rId11" imgW="965200" imgH="203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22" y="5642948"/>
                        <a:ext cx="1676804" cy="345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5"/>
          <p:cNvSpPr>
            <a:spLocks noChangeArrowheads="1"/>
          </p:cNvSpPr>
          <p:nvPr/>
        </p:nvSpPr>
        <p:spPr bwMode="auto">
          <a:xfrm rot="6160967">
            <a:off x="8100458" y="39445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30" name="Obi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004144"/>
              </p:ext>
            </p:extLst>
          </p:nvPr>
        </p:nvGraphicFramePr>
        <p:xfrm>
          <a:off x="3714950" y="4522973"/>
          <a:ext cx="2377448" cy="30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" r:id="rId13" imgW="1562100" imgH="203200" progId="Equation.DSMT4">
                  <p:embed/>
                </p:oleObj>
              </mc:Choice>
              <mc:Fallback>
                <p:oleObj r:id="rId13" imgW="1562100" imgH="203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950" y="4522973"/>
                        <a:ext cx="2377448" cy="304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7"/>
          <p:cNvSpPr>
            <a:spLocks noChangeArrowheads="1"/>
          </p:cNvSpPr>
          <p:nvPr/>
        </p:nvSpPr>
        <p:spPr bwMode="auto">
          <a:xfrm rot="17223772">
            <a:off x="8059604" y="44298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32" name="Obi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099597"/>
              </p:ext>
            </p:extLst>
          </p:nvPr>
        </p:nvGraphicFramePr>
        <p:xfrm>
          <a:off x="3714948" y="4942073"/>
          <a:ext cx="2021538" cy="3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" r:id="rId15" imgW="1282700" imgH="203200" progId="Equation.DSMT4">
                  <p:embed/>
                </p:oleObj>
              </mc:Choice>
              <mc:Fallback>
                <p:oleObj r:id="rId15" imgW="1282700" imgH="203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948" y="4942073"/>
                        <a:ext cx="2021538" cy="31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pole tekstowe 32"/>
          <p:cNvSpPr txBox="1"/>
          <p:nvPr/>
        </p:nvSpPr>
        <p:spPr>
          <a:xfrm>
            <a:off x="6092398" y="4923655"/>
            <a:ext cx="1730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gdy X i Y są niezależne</a:t>
            </a:r>
          </a:p>
        </p:txBody>
      </p:sp>
    </p:spTree>
    <p:extLst>
      <p:ext uri="{BB962C8B-B14F-4D97-AF65-F5344CB8AC3E}">
        <p14:creationId xmlns:p14="http://schemas.microsoft.com/office/powerpoint/2010/main" val="10567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1462" y="435786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5072168">
            <a:off x="6102920" y="261528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05506"/>
              </p:ext>
            </p:extLst>
          </p:nvPr>
        </p:nvGraphicFramePr>
        <p:xfrm>
          <a:off x="3142120" y="1665322"/>
          <a:ext cx="5555219" cy="107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r:id="rId3" imgW="3187700" imgH="609600" progId="Equation.DSMT4">
                  <p:embed/>
                </p:oleObj>
              </mc:Choice>
              <mc:Fallback>
                <p:oleObj r:id="rId3" imgW="31877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120" y="1665322"/>
                        <a:ext cx="5555219" cy="10778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71462" y="1911873"/>
            <a:ext cx="2585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Mediana to każda liczba x</a:t>
            </a:r>
            <a:r>
              <a:rPr lang="pl-PL" sz="1600" b="1" baseline="-25000" dirty="0"/>
              <a:t>0.5</a:t>
            </a:r>
            <a:r>
              <a:rPr lang="pl-PL" sz="1600" b="1" dirty="0"/>
              <a:t> </a:t>
            </a:r>
          </a:p>
          <a:p>
            <a:r>
              <a:rPr lang="pl-PL" sz="1600" b="1" dirty="0"/>
              <a:t>spełniająca warunek: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7561040">
            <a:off x="8600585" y="365524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224200"/>
              </p:ext>
            </p:extLst>
          </p:nvPr>
        </p:nvGraphicFramePr>
        <p:xfrm>
          <a:off x="3134163" y="3285053"/>
          <a:ext cx="5459075" cy="125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r:id="rId5" imgW="2844800" imgH="660400" progId="Equation.DSMT4">
                  <p:embed/>
                </p:oleObj>
              </mc:Choice>
              <mc:Fallback>
                <p:oleObj r:id="rId5" imgW="2844800" imgH="660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163" y="3285053"/>
                        <a:ext cx="5459075" cy="1259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71462" y="3507931"/>
            <a:ext cx="1984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err="1"/>
              <a:t>Kwantyl</a:t>
            </a:r>
            <a:r>
              <a:rPr lang="pl-PL" sz="1600" b="1" dirty="0"/>
              <a:t> rzędu p to </a:t>
            </a:r>
          </a:p>
          <a:p>
            <a:r>
              <a:rPr lang="pl-PL" sz="1600" b="1" dirty="0"/>
              <a:t>każda liczba </a:t>
            </a:r>
            <a:r>
              <a:rPr lang="pl-PL" sz="1600" b="1" dirty="0" err="1"/>
              <a:t>x</a:t>
            </a:r>
            <a:r>
              <a:rPr lang="pl-PL" sz="1600" b="1" baseline="-25000" dirty="0" err="1"/>
              <a:t>p</a:t>
            </a:r>
            <a:r>
              <a:rPr lang="pl-PL" sz="1600" b="1" dirty="0"/>
              <a:t> </a:t>
            </a:r>
          </a:p>
          <a:p>
            <a:r>
              <a:rPr lang="pl-PL" sz="1600" b="1" dirty="0"/>
              <a:t>spełniająca warunek: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13371" y="5428584"/>
            <a:ext cx="33962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b="1" dirty="0"/>
              <a:t>Moda – wartość najbardziej prawdopodobna</a:t>
            </a:r>
          </a:p>
        </p:txBody>
      </p:sp>
    </p:spTree>
    <p:extLst>
      <p:ext uri="{BB962C8B-B14F-4D97-AF65-F5344CB8AC3E}">
        <p14:creationId xmlns:p14="http://schemas.microsoft.com/office/powerpoint/2010/main" val="41712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0416" y="1013319"/>
            <a:ext cx="16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Miary rozrzutu: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1852" y="283981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7277234">
            <a:off x="5041631" y="26745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203672"/>
              </p:ext>
            </p:extLst>
          </p:nvPr>
        </p:nvGraphicFramePr>
        <p:xfrm>
          <a:off x="2519381" y="1602896"/>
          <a:ext cx="5183063" cy="157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" r:id="rId3" imgW="2819400" imgH="863600" progId="Equation.DSMT4">
                  <p:embed/>
                </p:oleObj>
              </mc:Choice>
              <mc:Fallback>
                <p:oleObj r:id="rId3" imgW="2819400" imgH="86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81" y="1602896"/>
                        <a:ext cx="5183063" cy="1575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57955" y="2221585"/>
            <a:ext cx="1011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wariancja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98354" y="4232853"/>
            <a:ext cx="9428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Własności: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7054020">
            <a:off x="5065872" y="3766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842329"/>
              </p:ext>
            </p:extLst>
          </p:nvPr>
        </p:nvGraphicFramePr>
        <p:xfrm>
          <a:off x="540686" y="4633366"/>
          <a:ext cx="964485" cy="35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" r:id="rId5" imgW="545626" imgH="203024" progId="Equation.DSMT4">
                  <p:embed/>
                </p:oleObj>
              </mc:Choice>
              <mc:Fallback>
                <p:oleObj r:id="rId5" imgW="545626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6" y="4633366"/>
                        <a:ext cx="964485" cy="35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 rot="16200000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16338"/>
              </p:ext>
            </p:extLst>
          </p:nvPr>
        </p:nvGraphicFramePr>
        <p:xfrm>
          <a:off x="543133" y="5036922"/>
          <a:ext cx="1920646" cy="42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" r:id="rId7" imgW="1079500" imgH="228600" progId="Equation.DSMT4">
                  <p:embed/>
                </p:oleObj>
              </mc:Choice>
              <mc:Fallback>
                <p:oleObj r:id="rId7" imgW="1079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133" y="5036922"/>
                        <a:ext cx="1920646" cy="42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 rot="14962523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88658"/>
              </p:ext>
            </p:extLst>
          </p:nvPr>
        </p:nvGraphicFramePr>
        <p:xfrm>
          <a:off x="540686" y="5601000"/>
          <a:ext cx="1906338" cy="3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" r:id="rId9" imgW="1079032" imgH="203112" progId="Equation.DSMT4">
                  <p:embed/>
                </p:oleObj>
              </mc:Choice>
              <mc:Fallback>
                <p:oleObj r:id="rId9" imgW="1079032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6" y="5601000"/>
                        <a:ext cx="1906338" cy="35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23575"/>
              </p:ext>
            </p:extLst>
          </p:nvPr>
        </p:nvGraphicFramePr>
        <p:xfrm>
          <a:off x="3980727" y="4631674"/>
          <a:ext cx="2771221" cy="35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" r:id="rId11" imgW="1548728" imgH="203112" progId="Equation.DSMT4">
                  <p:embed/>
                </p:oleObj>
              </mc:Choice>
              <mc:Fallback>
                <p:oleObj r:id="rId11" imgW="1548728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727" y="4631674"/>
                        <a:ext cx="2771221" cy="357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7004108" y="4631674"/>
            <a:ext cx="17301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gdy X i Y są niezależne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 rot="16822890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8" name="Obi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01534"/>
              </p:ext>
            </p:extLst>
          </p:nvPr>
        </p:nvGraphicFramePr>
        <p:xfrm>
          <a:off x="4008582" y="5063549"/>
          <a:ext cx="2562358" cy="408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" name="Equation" r:id="rId13" imgW="1498320" imgH="228600" progId="Equation.DSMT4">
                  <p:embed/>
                </p:oleObj>
              </mc:Choice>
              <mc:Fallback>
                <p:oleObj name="Equation" r:id="rId13" imgW="14983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82" y="5063549"/>
                        <a:ext cx="2562358" cy="408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9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15814999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80987"/>
              </p:ext>
            </p:extLst>
          </p:nvPr>
        </p:nvGraphicFramePr>
        <p:xfrm>
          <a:off x="4163559" y="1893858"/>
          <a:ext cx="1647619" cy="57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3" imgW="736280" imgH="253890" progId="Equation.DSMT4">
                  <p:embed/>
                </p:oleObj>
              </mc:Choice>
              <mc:Fallback>
                <p:oleObj name="Equation" r:id="rId3" imgW="736280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559" y="1893858"/>
                        <a:ext cx="1647619" cy="577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27138" y="1980283"/>
            <a:ext cx="227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odchylenie standardowe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17124623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4463"/>
              </p:ext>
            </p:extLst>
          </p:nvPr>
        </p:nvGraphicFramePr>
        <p:xfrm>
          <a:off x="4276448" y="3086248"/>
          <a:ext cx="1534730" cy="101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5" imgW="647700" imgH="419100" progId="Equation.DSMT4">
                  <p:embed/>
                </p:oleObj>
              </mc:Choice>
              <mc:Fallback>
                <p:oleObj name="Equation" r:id="rId5" imgW="6477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448" y="3086248"/>
                        <a:ext cx="1534730" cy="1015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248119" y="289558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27138" y="3424787"/>
            <a:ext cx="2323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współczynnik zmienności</a:t>
            </a:r>
          </a:p>
        </p:txBody>
      </p:sp>
    </p:spTree>
    <p:extLst>
      <p:ext uri="{BB962C8B-B14F-4D97-AF65-F5344CB8AC3E}">
        <p14:creationId xmlns:p14="http://schemas.microsoft.com/office/powerpoint/2010/main" val="36087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785" y="1377737"/>
            <a:ext cx="18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momenty zwykłe: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0905" y="366441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5485897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234377"/>
              </p:ext>
            </p:extLst>
          </p:nvPr>
        </p:nvGraphicFramePr>
        <p:xfrm>
          <a:off x="3160450" y="1299495"/>
          <a:ext cx="1554267" cy="49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" name="Equation" r:id="rId3" imgW="748975" imgH="241195" progId="Equation.DSMT4">
                  <p:embed/>
                </p:oleObj>
              </mc:Choice>
              <mc:Fallback>
                <p:oleObj name="Equation" r:id="rId3" imgW="74897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450" y="1299495"/>
                        <a:ext cx="1554267" cy="491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1785" y="2211734"/>
            <a:ext cx="212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momenty centralne:</a:t>
            </a: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54819"/>
              </p:ext>
            </p:extLst>
          </p:nvPr>
        </p:nvGraphicFramePr>
        <p:xfrm>
          <a:off x="3160450" y="2162604"/>
          <a:ext cx="3122722" cy="55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5" imgW="1333500" imgH="241300" progId="Equation.DSMT4">
                  <p:embed/>
                </p:oleObj>
              </mc:Choice>
              <mc:Fallback>
                <p:oleObj name="Equation" r:id="rId5" imgW="13335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450" y="2162604"/>
                        <a:ext cx="3122722" cy="553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 rot="17871544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66512"/>
              </p:ext>
            </p:extLst>
          </p:nvPr>
        </p:nvGraphicFramePr>
        <p:xfrm>
          <a:off x="3174450" y="3032549"/>
          <a:ext cx="1053292" cy="75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Equation" r:id="rId7" imgW="545863" imgH="393529" progId="Equation.DSMT4">
                  <p:embed/>
                </p:oleObj>
              </mc:Choice>
              <mc:Fallback>
                <p:oleObj name="Equation" r:id="rId7" imgW="545863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450" y="3032549"/>
                        <a:ext cx="1053292" cy="757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251785" y="3288544"/>
            <a:ext cx="24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współczynnik skośności: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9" y="4106452"/>
            <a:ext cx="2823791" cy="138542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17" y="4117099"/>
            <a:ext cx="2603126" cy="13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17686912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826110"/>
              </p:ext>
            </p:extLst>
          </p:nvPr>
        </p:nvGraphicFramePr>
        <p:xfrm>
          <a:off x="874469" y="2618539"/>
          <a:ext cx="1442002" cy="78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3" imgW="710891" imgH="393529" progId="Equation.DSMT4">
                  <p:embed/>
                </p:oleObj>
              </mc:Choice>
              <mc:Fallback>
                <p:oleObj name="Equation" r:id="rId3" imgW="710891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69" y="2618539"/>
                        <a:ext cx="1442002" cy="788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37897" y="1193150"/>
            <a:ext cx="33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współczynnik skupienia - </a:t>
            </a:r>
            <a:r>
              <a:rPr lang="pl-PL" b="1" dirty="0" err="1"/>
              <a:t>kurtoza</a:t>
            </a:r>
            <a:r>
              <a:rPr lang="pl-PL" b="1" dirty="0"/>
              <a:t>:</a:t>
            </a:r>
          </a:p>
        </p:txBody>
      </p:sp>
      <p:sp>
        <p:nvSpPr>
          <p:cNvPr id="5" name="Prostokąt 4"/>
          <p:cNvSpPr/>
          <p:nvPr/>
        </p:nvSpPr>
        <p:spPr>
          <a:xfrm>
            <a:off x="215263" y="399031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6" name="Prostokąt 5"/>
          <p:cNvSpPr/>
          <p:nvPr/>
        </p:nvSpPr>
        <p:spPr>
          <a:xfrm>
            <a:off x="3328026" y="5221851"/>
            <a:ext cx="4409038" cy="672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l-PL" sz="1350" dirty="0">
                <a:ea typeface="Calibri" panose="020F0502020204030204" pitchFamily="34" charset="0"/>
                <a:cs typeface="Arial" panose="020B0604020202020204" pitchFamily="34" charset="0"/>
              </a:rPr>
              <a:t>K&gt;0 - bardziej smukła niż normalny (rozkład </a:t>
            </a:r>
            <a:r>
              <a:rPr lang="pl-PL" sz="1350" dirty="0" err="1">
                <a:ea typeface="Calibri" panose="020F0502020204030204" pitchFamily="34" charset="0"/>
                <a:cs typeface="Arial" panose="020B0604020202020204" pitchFamily="34" charset="0"/>
              </a:rPr>
              <a:t>leptokurtyczny</a:t>
            </a:r>
            <a:r>
              <a:rPr lang="pl-PL" sz="1350" dirty="0"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l-PL" sz="1350" dirty="0">
                <a:ea typeface="Calibri" panose="020F0502020204030204" pitchFamily="34" charset="0"/>
                <a:cs typeface="Arial" panose="020B0604020202020204" pitchFamily="34" charset="0"/>
              </a:rPr>
              <a:t>K&lt;0 mniej smukła niż normalny (rozkład </a:t>
            </a:r>
            <a:r>
              <a:rPr lang="pl-PL" sz="1350" dirty="0" err="1">
                <a:ea typeface="Calibri" panose="020F0502020204030204" pitchFamily="34" charset="0"/>
                <a:cs typeface="Arial" panose="020B0604020202020204" pitchFamily="34" charset="0"/>
              </a:rPr>
              <a:t>platokurtyczny</a:t>
            </a:r>
            <a:r>
              <a:rPr lang="pl-PL" sz="135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34" y="2146776"/>
            <a:ext cx="3463271" cy="22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7284" y="1002510"/>
            <a:ext cx="313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Rozkłady skokowe (dyskretne):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0905" y="360509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28242"/>
              </p:ext>
            </p:extLst>
          </p:nvPr>
        </p:nvGraphicFramePr>
        <p:xfrm>
          <a:off x="2349825" y="1631069"/>
          <a:ext cx="809415" cy="70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3" name="Equation" r:id="rId3" imgW="444307" imgH="393529" progId="Equation.DSMT4">
                  <p:embed/>
                </p:oleObj>
              </mc:Choice>
              <mc:Fallback>
                <p:oleObj name="Equation" r:id="rId3" imgW="44430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825" y="1631069"/>
                        <a:ext cx="809415" cy="706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65772"/>
              </p:ext>
            </p:extLst>
          </p:nvPr>
        </p:nvGraphicFramePr>
        <p:xfrm>
          <a:off x="4608457" y="1704043"/>
          <a:ext cx="4246814" cy="68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4" name="Equation" r:id="rId5" imgW="2667000" imgH="431800" progId="Equation.DSMT4">
                  <p:embed/>
                </p:oleObj>
              </mc:Choice>
              <mc:Fallback>
                <p:oleObj name="Equation" r:id="rId5" imgW="2667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457" y="1704043"/>
                        <a:ext cx="4246814" cy="682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574188" y="1744521"/>
            <a:ext cx="1337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równomierny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6200000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46954"/>
              </p:ext>
            </p:extLst>
          </p:nvPr>
        </p:nvGraphicFramePr>
        <p:xfrm>
          <a:off x="2349825" y="3158664"/>
          <a:ext cx="1552638" cy="43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5" name="Equation" r:id="rId7" imgW="863225" imgH="228501" progId="Equation.DSMT4">
                  <p:embed/>
                </p:oleObj>
              </mc:Choice>
              <mc:Fallback>
                <p:oleObj name="Equation" r:id="rId7" imgW="863225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825" y="3158664"/>
                        <a:ext cx="1552638" cy="431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39696" y="3216258"/>
            <a:ext cx="1530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jednopunktowy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rot="16898128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727695"/>
              </p:ext>
            </p:extLst>
          </p:nvPr>
        </p:nvGraphicFramePr>
        <p:xfrm>
          <a:off x="4608457" y="3112107"/>
          <a:ext cx="2549983" cy="44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6" name="Equation" r:id="rId9" imgW="1371600" imgH="228600" progId="Equation.DSMT4">
                  <p:embed/>
                </p:oleObj>
              </mc:Choice>
              <mc:Fallback>
                <p:oleObj name="Equation" r:id="rId9" imgW="1371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457" y="3112107"/>
                        <a:ext cx="2549983" cy="44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61810"/>
              </p:ext>
            </p:extLst>
          </p:nvPr>
        </p:nvGraphicFramePr>
        <p:xfrm>
          <a:off x="2275741" y="4444187"/>
          <a:ext cx="2332716" cy="1277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" name="Equation" r:id="rId11" imgW="1282680" imgH="672840" progId="Equation.DSMT4">
                  <p:embed/>
                </p:oleObj>
              </mc:Choice>
              <mc:Fallback>
                <p:oleObj name="Equation" r:id="rId11" imgW="1282680" imgH="6728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741" y="4444187"/>
                        <a:ext cx="2332716" cy="1277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507636" y="4552440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Zero-jedynkowy,</a:t>
            </a:r>
          </a:p>
          <a:p>
            <a:r>
              <a:rPr lang="pl-PL" sz="1600" b="1" dirty="0"/>
              <a:t>dwupunktowy,</a:t>
            </a:r>
          </a:p>
          <a:p>
            <a:r>
              <a:rPr lang="pl-PL" sz="1600" b="1" dirty="0" err="1"/>
              <a:t>Bernoulliego</a:t>
            </a:r>
            <a:endParaRPr lang="pl-PL" sz="1600" b="1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825622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20" name="Obi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76656"/>
              </p:ext>
            </p:extLst>
          </p:nvPr>
        </p:nvGraphicFramePr>
        <p:xfrm>
          <a:off x="4710500" y="4673584"/>
          <a:ext cx="2748853" cy="40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" name="Equation" r:id="rId13" imgW="1346200" imgH="203200" progId="Equation.DSMT4">
                  <p:embed/>
                </p:oleObj>
              </mc:Choice>
              <mc:Fallback>
                <p:oleObj name="Equation" r:id="rId13" imgW="1346200" imgH="203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500" y="4673584"/>
                        <a:ext cx="2748853" cy="409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1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436" y="1777831"/>
            <a:ext cx="7886700" cy="3295919"/>
          </a:xfrm>
        </p:spPr>
        <p:txBody>
          <a:bodyPr>
            <a:normAutofit fontScale="92500" lnSpcReduction="10000"/>
          </a:bodyPr>
          <a:lstStyle/>
          <a:p>
            <a:pPr marL="342900" lvl="1" indent="0">
              <a:buNone/>
            </a:pPr>
            <a:r>
              <a:rPr lang="pl-PL" b="1" dirty="0"/>
              <a:t>Pojęcia pierwotne:</a:t>
            </a:r>
            <a:r>
              <a:rPr lang="pl-PL" dirty="0"/>
              <a:t> </a:t>
            </a:r>
            <a:endParaRPr lang="pl-PL" dirty="0" smtClean="0"/>
          </a:p>
          <a:p>
            <a:pPr lvl="1"/>
            <a:r>
              <a:rPr lang="pl-PL" dirty="0" smtClean="0"/>
              <a:t>doświadczenie </a:t>
            </a:r>
            <a:r>
              <a:rPr lang="pl-PL" dirty="0"/>
              <a:t>losowe, </a:t>
            </a:r>
            <a:endParaRPr lang="pl-PL" dirty="0" smtClean="0"/>
          </a:p>
          <a:p>
            <a:pPr lvl="1"/>
            <a:r>
              <a:rPr lang="pl-PL" dirty="0" smtClean="0"/>
              <a:t>zdarzenie </a:t>
            </a:r>
            <a:r>
              <a:rPr lang="pl-PL" dirty="0"/>
              <a:t>elementarne e , </a:t>
            </a:r>
            <a:endParaRPr lang="pl-PL" dirty="0" smtClean="0"/>
          </a:p>
          <a:p>
            <a:pPr lvl="1"/>
            <a:r>
              <a:rPr lang="pl-PL" dirty="0" smtClean="0"/>
              <a:t>Przestrzeń </a:t>
            </a:r>
            <a:r>
              <a:rPr lang="pl-PL" dirty="0"/>
              <a:t>zdarzeń elementarnych Ω</a:t>
            </a:r>
            <a:r>
              <a:rPr lang="pl-PL" dirty="0" smtClean="0"/>
              <a:t>.</a:t>
            </a:r>
          </a:p>
          <a:p>
            <a:pPr marL="342900" lvl="1" indent="0">
              <a:buNone/>
            </a:pPr>
            <a:endParaRPr lang="pl-PL" dirty="0"/>
          </a:p>
          <a:p>
            <a:pPr marL="342900" lvl="1" indent="0">
              <a:buNone/>
            </a:pPr>
            <a:r>
              <a:rPr lang="pl-PL" b="1" dirty="0" smtClean="0"/>
              <a:t>Definicja</a:t>
            </a:r>
            <a:r>
              <a:rPr lang="pl-PL" b="1" i="1" dirty="0" smtClean="0"/>
              <a:t>: zdarzenie losowe</a:t>
            </a:r>
            <a:r>
              <a:rPr lang="pl-PL" i="1" dirty="0" smtClean="0"/>
              <a:t> - </a:t>
            </a:r>
            <a:r>
              <a:rPr lang="pl-PL" dirty="0" smtClean="0"/>
              <a:t>Zdarzeniem </a:t>
            </a:r>
            <a:r>
              <a:rPr lang="pl-PL" dirty="0"/>
              <a:t>losowym nazywamy każdy element  przeliczalnie addytywnego ciała Z przestrzeni zdarzeń elementarnych (inaczej sigma ciało zdarzeń). </a:t>
            </a:r>
            <a:endParaRPr lang="pl-PL" dirty="0" smtClean="0"/>
          </a:p>
          <a:p>
            <a:pPr marL="342900" lvl="1" indent="0">
              <a:buNone/>
            </a:pPr>
            <a:r>
              <a:rPr lang="pl-PL" b="1" i="1" dirty="0" smtClean="0"/>
              <a:t>Uwaga</a:t>
            </a:r>
            <a:r>
              <a:rPr lang="pl-PL" dirty="0"/>
              <a:t>: Gdy Ω jest przeliczalne to każdy podzbiór Ω jest zdarzeniem losowym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6634" y="470780"/>
            <a:ext cx="8687366" cy="71522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293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16641"/>
              </p:ext>
            </p:extLst>
          </p:nvPr>
        </p:nvGraphicFramePr>
        <p:xfrm>
          <a:off x="2142298" y="1657417"/>
          <a:ext cx="5346826" cy="8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3" imgW="2869920" imgH="457200" progId="Equation.DSMT4">
                  <p:embed/>
                </p:oleObj>
              </mc:Choice>
              <mc:Fallback>
                <p:oleObj name="Equation" r:id="rId3" imgW="28699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298" y="1657417"/>
                        <a:ext cx="5346826" cy="85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81070" y="1030757"/>
            <a:ext cx="313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Rozkłady skokowe (dyskretne):</a:t>
            </a:r>
          </a:p>
        </p:txBody>
      </p:sp>
      <p:sp>
        <p:nvSpPr>
          <p:cNvPr id="5" name="Prostokąt 4"/>
          <p:cNvSpPr/>
          <p:nvPr/>
        </p:nvSpPr>
        <p:spPr>
          <a:xfrm>
            <a:off x="181070" y="357931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9073" y="1899037"/>
            <a:ext cx="1347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dwumianowy</a:t>
            </a: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98943"/>
              </p:ext>
            </p:extLst>
          </p:nvPr>
        </p:nvGraphicFramePr>
        <p:xfrm>
          <a:off x="2937818" y="2965922"/>
          <a:ext cx="1785712" cy="1188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Equation" r:id="rId5" imgW="1054080" imgH="672840" progId="Equation.DSMT4">
                  <p:embed/>
                </p:oleObj>
              </mc:Choice>
              <mc:Fallback>
                <p:oleObj name="Equation" r:id="rId5" imgW="1054080" imgH="672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818" y="2965922"/>
                        <a:ext cx="1785712" cy="1188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608093" y="4619387"/>
            <a:ext cx="7540206" cy="128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0038" lvl="3" indent="-300038">
              <a:buFont typeface="+mj-lt"/>
              <a:buAutoNum type="romanLcPeriod"/>
            </a:pPr>
            <a:r>
              <a:rPr lang="pl-PL" sz="1600" dirty="0"/>
              <a:t>Dla n=1 </a:t>
            </a: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dirty="0"/>
              <a:t> rozkład zero-jedynkowy, </a:t>
            </a:r>
          </a:p>
          <a:p>
            <a:pPr marL="300038" lvl="3" indent="-300038">
              <a:buFont typeface="+mj-lt"/>
              <a:buAutoNum type="romanLcPeriod"/>
            </a:pPr>
            <a:r>
              <a:rPr lang="pl-PL" sz="1600" dirty="0"/>
              <a:t>dla n&gt;1 </a:t>
            </a: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dirty="0"/>
              <a:t> K to suma zmiennych niezależnych o rozkładzie zero-jedynkowym</a:t>
            </a:r>
          </a:p>
          <a:p>
            <a:pPr marL="300038" lvl="3" indent="-300038">
              <a:buFont typeface="+mj-lt"/>
              <a:buAutoNum type="romanLcPeriod"/>
            </a:pPr>
            <a:r>
              <a:rPr lang="pl-PL" sz="1600" dirty="0"/>
              <a:t>Dla n</a:t>
            </a: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dirty="0"/>
              <a:t>∞ (p stałe) rozkład dwumianowy dąży do rozkładu Gaussa.</a:t>
            </a:r>
          </a:p>
          <a:p>
            <a:pPr marL="300038" lvl="3" indent="-300038">
              <a:buFont typeface="+mj-lt"/>
              <a:buAutoNum type="romanLcPeriod"/>
            </a:pPr>
            <a:r>
              <a:rPr lang="pl-PL" sz="1600" dirty="0"/>
              <a:t>Rozkład dwumianowy dąży do rozkładu Poissona w granicy n</a:t>
            </a: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dirty="0"/>
              <a:t>∞ i p</a:t>
            </a: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dirty="0"/>
              <a:t>0, tak, że </a:t>
            </a:r>
            <a:r>
              <a:rPr lang="pl-PL" sz="1600" dirty="0" err="1"/>
              <a:t>np</a:t>
            </a:r>
            <a:r>
              <a:rPr lang="pl-PL" sz="1600" dirty="0"/>
              <a:t>=λ</a:t>
            </a:r>
          </a:p>
          <a:p>
            <a:pPr marL="300038" lvl="3" indent="-300038">
              <a:buFont typeface="+mj-lt"/>
              <a:buAutoNum type="romanLcPeriod"/>
            </a:pPr>
            <a:endParaRPr lang="pl-PL" sz="1350" dirty="0"/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87918"/>
              </p:ext>
            </p:extLst>
          </p:nvPr>
        </p:nvGraphicFramePr>
        <p:xfrm>
          <a:off x="821111" y="5901828"/>
          <a:ext cx="2116707" cy="39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Equation" r:id="rId7" imgW="1498600" imgH="279400" progId="Equation.DSMT4">
                  <p:embed/>
                </p:oleObj>
              </mc:Choice>
              <mc:Fallback>
                <p:oleObj name="Equation" r:id="rId7" imgW="14986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111" y="5901828"/>
                        <a:ext cx="2116707" cy="390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09720"/>
              </p:ext>
            </p:extLst>
          </p:nvPr>
        </p:nvGraphicFramePr>
        <p:xfrm>
          <a:off x="4460683" y="5839650"/>
          <a:ext cx="1279223" cy="37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Equation" r:id="rId9" imgW="800100" imgH="228600" progId="Equation.DSMT4">
                  <p:embed/>
                </p:oleObj>
              </mc:Choice>
              <mc:Fallback>
                <p:oleObj name="Equation" r:id="rId9" imgW="8001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683" y="5839650"/>
                        <a:ext cx="1279223" cy="376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 rot="20437135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sp>
        <p:nvSpPr>
          <p:cNvPr id="19" name="pole tekstowe 18"/>
          <p:cNvSpPr txBox="1"/>
          <p:nvPr/>
        </p:nvSpPr>
        <p:spPr>
          <a:xfrm>
            <a:off x="3395940" y="5856040"/>
            <a:ext cx="4347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gdy</a:t>
            </a:r>
          </a:p>
        </p:txBody>
      </p:sp>
    </p:spTree>
    <p:extLst>
      <p:ext uri="{BB962C8B-B14F-4D97-AF65-F5344CB8AC3E}">
        <p14:creationId xmlns:p14="http://schemas.microsoft.com/office/powerpoint/2010/main" val="10499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5" y="1045499"/>
            <a:ext cx="7363472" cy="4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3497" y="1030269"/>
            <a:ext cx="2808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Rozkłady skokowe (dyskretne):</a:t>
            </a:r>
          </a:p>
        </p:txBody>
      </p:sp>
      <p:sp>
        <p:nvSpPr>
          <p:cNvPr id="4" name="Prostokąt 3"/>
          <p:cNvSpPr/>
          <p:nvPr/>
        </p:nvSpPr>
        <p:spPr>
          <a:xfrm>
            <a:off x="181070" y="373371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3806" y="1566731"/>
            <a:ext cx="7318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l-PL" sz="1600" b="1" dirty="0"/>
              <a:t>Poissona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(ilość zdarzeń w jednostce czasu – czas pojawienia się zdarzenia określony jest rozkładem wykładniczym) </a:t>
            </a:r>
          </a:p>
          <a:p>
            <a:pPr marL="0" lvl="2"/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K=0,1,2,3,… ma rozkład Poissona gdy:</a:t>
            </a: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43369"/>
              </p:ext>
            </p:extLst>
          </p:nvPr>
        </p:nvGraphicFramePr>
        <p:xfrm>
          <a:off x="857946" y="2831451"/>
          <a:ext cx="2204012" cy="9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" name="Equation" r:id="rId3" imgW="1040948" imgH="418918" progId="Equation.DSMT4">
                  <p:embed/>
                </p:oleObj>
              </mc:Choice>
              <mc:Fallback>
                <p:oleObj name="Equation" r:id="rId3" imgW="1040948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946" y="2831451"/>
                        <a:ext cx="2204012" cy="909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 rot="18316500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326718"/>
              </p:ext>
            </p:extLst>
          </p:nvPr>
        </p:nvGraphicFramePr>
        <p:xfrm>
          <a:off x="4418919" y="3070768"/>
          <a:ext cx="3889903" cy="50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9" name="Equation" r:id="rId5" imgW="1816100" imgH="228600" progId="Equation.DSMT4">
                  <p:embed/>
                </p:oleObj>
              </mc:Choice>
              <mc:Fallback>
                <p:oleObj name="Equation" r:id="rId5" imgW="1816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919" y="3070768"/>
                        <a:ext cx="3889903" cy="50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ostokąt 9"/>
          <p:cNvSpPr/>
          <p:nvPr/>
        </p:nvSpPr>
        <p:spPr>
          <a:xfrm>
            <a:off x="715075" y="4386117"/>
            <a:ext cx="65648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8" lvl="3" indent="-300038">
              <a:buFont typeface="+mj-lt"/>
              <a:buAutoNum type="romanLcPeriod"/>
            </a:pPr>
            <a:r>
              <a:rPr lang="pl-PL" sz="1600" dirty="0"/>
              <a:t>Rozkład dwumianowy dąży do rozkładu Poissona w granicy n</a:t>
            </a: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dirty="0"/>
              <a:t>∞ i p</a:t>
            </a: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dirty="0"/>
              <a:t>0, tak, że </a:t>
            </a:r>
            <a:r>
              <a:rPr lang="pl-PL" sz="1600" dirty="0" err="1"/>
              <a:t>np</a:t>
            </a:r>
            <a:r>
              <a:rPr lang="pl-PL" sz="1600" dirty="0"/>
              <a:t>=λ</a:t>
            </a:r>
          </a:p>
          <a:p>
            <a:pPr marL="300038" lvl="3" indent="-300038">
              <a:buFont typeface="+mj-lt"/>
              <a:buAutoNum type="romanLcPeriod"/>
            </a:pPr>
            <a:endParaRPr lang="pl-PL" sz="1350" dirty="0"/>
          </a:p>
          <a:p>
            <a:pPr marL="300038" lvl="3" indent="-300038">
              <a:buFont typeface="+mj-lt"/>
              <a:buAutoNum type="romanLcPeriod"/>
            </a:pPr>
            <a:endParaRPr lang="pl-PL" sz="1350" dirty="0"/>
          </a:p>
          <a:p>
            <a:pPr marL="300038" lvl="3" indent="-300038">
              <a:buFont typeface="+mj-lt"/>
              <a:buAutoNum type="romanLcPeriod"/>
            </a:pPr>
            <a:endParaRPr lang="pl-PL" sz="1350" dirty="0"/>
          </a:p>
          <a:p>
            <a:pPr marL="300038" lvl="3" indent="-300038">
              <a:buFont typeface="+mj-lt"/>
              <a:buAutoNum type="romanLcPeriod"/>
            </a:pPr>
            <a:r>
              <a:rPr lang="pl-PL" sz="1600" dirty="0"/>
              <a:t>Dla dużej wartości λ i dużych wartości k rozkład Poissona może być przybliżony rozkładem Gaussa o średniej λ i wariancji λ.</a:t>
            </a:r>
          </a:p>
          <a:p>
            <a:pPr marL="0" lvl="3"/>
            <a:endParaRPr lang="pl-PL" sz="1350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32579"/>
              </p:ext>
            </p:extLst>
          </p:nvPr>
        </p:nvGraphicFramePr>
        <p:xfrm>
          <a:off x="1172047" y="5025456"/>
          <a:ext cx="2116707" cy="39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" name="Equation" r:id="rId7" imgW="1498600" imgH="279400" progId="Equation.DSMT4">
                  <p:embed/>
                </p:oleObj>
              </mc:Choice>
              <mc:Fallback>
                <p:oleObj name="Equation" r:id="rId7" imgW="1498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047" y="5025456"/>
                        <a:ext cx="2116707" cy="390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59692"/>
              </p:ext>
            </p:extLst>
          </p:nvPr>
        </p:nvGraphicFramePr>
        <p:xfrm>
          <a:off x="4107439" y="4985037"/>
          <a:ext cx="1279223" cy="37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" name="Equation" r:id="rId9" imgW="800100" imgH="228600" progId="Equation.DSMT4">
                  <p:embed/>
                </p:oleObj>
              </mc:Choice>
              <mc:Fallback>
                <p:oleObj name="Equation" r:id="rId9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439" y="4985037"/>
                        <a:ext cx="1279223" cy="376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3504004" y="5025455"/>
            <a:ext cx="4347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gdy</a:t>
            </a:r>
          </a:p>
        </p:txBody>
      </p:sp>
    </p:spTree>
    <p:extLst>
      <p:ext uri="{BB962C8B-B14F-4D97-AF65-F5344CB8AC3E}">
        <p14:creationId xmlns:p14="http://schemas.microsoft.com/office/powerpoint/2010/main" val="1230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1" y="911569"/>
            <a:ext cx="6876105" cy="51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8318" y="979531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Rozkłady ciągłe:</a:t>
            </a:r>
          </a:p>
        </p:txBody>
      </p:sp>
      <p:sp>
        <p:nvSpPr>
          <p:cNvPr id="3" name="Prostokąt 2"/>
          <p:cNvSpPr/>
          <p:nvPr/>
        </p:nvSpPr>
        <p:spPr>
          <a:xfrm>
            <a:off x="249316" y="344686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17181" y="1734374"/>
            <a:ext cx="574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Rozkład równomierny </a:t>
            </a:r>
            <a:r>
              <a:rPr lang="pl-PL" sz="1600" dirty="0"/>
              <a:t>– skoncentrowany na przedziale [</a:t>
            </a:r>
            <a:r>
              <a:rPr lang="pl-PL" sz="1600" dirty="0" err="1"/>
              <a:t>a,b</a:t>
            </a:r>
            <a:r>
              <a:rPr lang="pl-PL" sz="1600" dirty="0"/>
              <a:t>]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7984181">
            <a:off x="5074220" y="28282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91961"/>
              </p:ext>
            </p:extLst>
          </p:nvPr>
        </p:nvGraphicFramePr>
        <p:xfrm>
          <a:off x="1216090" y="2323053"/>
          <a:ext cx="3648342" cy="136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Equation" r:id="rId3" imgW="1765300" imgH="660400" progId="Equation.DSMT4">
                  <p:embed/>
                </p:oleObj>
              </mc:Choice>
              <mc:Fallback>
                <p:oleObj name="Equation" r:id="rId3" imgW="1765300" imgH="660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90" y="2323053"/>
                        <a:ext cx="3648342" cy="1360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 rot="18590094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54829"/>
              </p:ext>
            </p:extLst>
          </p:nvPr>
        </p:nvGraphicFramePr>
        <p:xfrm>
          <a:off x="1216090" y="4515280"/>
          <a:ext cx="5179259" cy="82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5" imgW="2451100" imgH="393700" progId="Equation.DSMT4">
                  <p:embed/>
                </p:oleObj>
              </mc:Choice>
              <mc:Fallback>
                <p:oleObj name="Equation" r:id="rId5" imgW="2451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90" y="4515280"/>
                        <a:ext cx="5179259" cy="82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4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718" y="948306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Rozkłady ciągłe: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1070" y="30325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30940" y="1513059"/>
            <a:ext cx="4480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Rozkład wykładniczy </a:t>
            </a:r>
            <a:endParaRPr lang="pl-PL" sz="16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8452734">
            <a:off x="5493320" y="27207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843301"/>
              </p:ext>
            </p:extLst>
          </p:nvPr>
        </p:nvGraphicFramePr>
        <p:xfrm>
          <a:off x="922231" y="2091604"/>
          <a:ext cx="3224855" cy="11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" name="Equation" r:id="rId3" imgW="1955800" imgH="685800" progId="Equation.DSMT4">
                  <p:embed/>
                </p:oleObj>
              </mc:Choice>
              <mc:Fallback>
                <p:oleObj name="Equation" r:id="rId3" imgW="19558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231" y="2091604"/>
                        <a:ext cx="3224855" cy="1122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i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50435"/>
              </p:ext>
            </p:extLst>
          </p:nvPr>
        </p:nvGraphicFramePr>
        <p:xfrm>
          <a:off x="924128" y="3748136"/>
          <a:ext cx="4833968" cy="40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2" name="Equation" r:id="rId5" imgW="2870200" imgH="228600" progId="Equation.DSMT4">
                  <p:embed/>
                </p:oleObj>
              </mc:Choice>
              <mc:Fallback>
                <p:oleObj name="Equation" r:id="rId5" imgW="28702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128" y="3748136"/>
                        <a:ext cx="4833968" cy="401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rostokąt 14"/>
          <p:cNvSpPr/>
          <p:nvPr/>
        </p:nvSpPr>
        <p:spPr>
          <a:xfrm>
            <a:off x="1948569" y="4246204"/>
            <a:ext cx="117217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 to czas życia</a:t>
            </a:r>
            <a:endParaRPr lang="pl-PL" sz="1350" dirty="0"/>
          </a:p>
        </p:txBody>
      </p:sp>
      <p:sp>
        <p:nvSpPr>
          <p:cNvPr id="19" name="Prostokąt 18"/>
          <p:cNvSpPr/>
          <p:nvPr/>
        </p:nvSpPr>
        <p:spPr>
          <a:xfrm>
            <a:off x="630940" y="5196953"/>
            <a:ext cx="7598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 pamięci -                                                                - prawdopodobieństwo, że czas oczekiwania na zjawisko jest dłuższy niż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a+b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pod warunkiem że minął już czas a jest takie samo jak prawdopodobieństwo, że czas oczekiwania jest dłuższy niż b.</a:t>
            </a:r>
            <a:endParaRPr lang="pl-PL" sz="16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21" name="Obi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07178"/>
              </p:ext>
            </p:extLst>
          </p:nvPr>
        </p:nvGraphicFramePr>
        <p:xfrm>
          <a:off x="1874356" y="5271077"/>
          <a:ext cx="2933512" cy="22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" name="Equation" r:id="rId7" imgW="2603500" imgH="203200" progId="Equation.DSMT4">
                  <p:embed/>
                </p:oleObj>
              </mc:Choice>
              <mc:Fallback>
                <p:oleObj name="Equation" r:id="rId7" imgW="2603500" imgH="203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356" y="5271077"/>
                        <a:ext cx="2933512" cy="224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3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75" y="595337"/>
            <a:ext cx="7173266" cy="53799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590923" y="878188"/>
            <a:ext cx="5069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2</a:t>
            </a:r>
          </a:p>
          <a:p>
            <a:r>
              <a:rPr lang="pl-PL" sz="1400" dirty="0" smtClean="0"/>
              <a:t>1</a:t>
            </a:r>
          </a:p>
          <a:p>
            <a:r>
              <a:rPr lang="pl-PL" sz="1400" dirty="0" smtClean="0"/>
              <a:t>2/3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657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0892" y="979405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Rozkłady ciągłe:</a:t>
            </a:r>
          </a:p>
        </p:txBody>
      </p:sp>
      <p:sp>
        <p:nvSpPr>
          <p:cNvPr id="3" name="Prostokąt 2"/>
          <p:cNvSpPr/>
          <p:nvPr/>
        </p:nvSpPr>
        <p:spPr>
          <a:xfrm>
            <a:off x="181070" y="308488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092" y="1498565"/>
            <a:ext cx="4480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Rozkład Gaussa (normalny)</a:t>
            </a:r>
            <a:endParaRPr lang="pl-PL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7729853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79725"/>
              </p:ext>
            </p:extLst>
          </p:nvPr>
        </p:nvGraphicFramePr>
        <p:xfrm>
          <a:off x="699916" y="2203760"/>
          <a:ext cx="2939980" cy="73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0" name="Equation" r:id="rId3" imgW="1930400" imgH="482600" progId="Equation.DSMT4">
                  <p:embed/>
                </p:oleObj>
              </mc:Choice>
              <mc:Fallback>
                <p:oleObj name="Equation" r:id="rId3" imgW="1930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16" y="2203760"/>
                        <a:ext cx="2939980" cy="738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 rot="18692070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74855"/>
              </p:ext>
            </p:extLst>
          </p:nvPr>
        </p:nvGraphicFramePr>
        <p:xfrm>
          <a:off x="4417165" y="2253450"/>
          <a:ext cx="3954820" cy="45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1" name="Equation" r:id="rId5" imgW="2070100" imgH="241300" progId="Equation.DSMT4">
                  <p:embed/>
                </p:oleObj>
              </mc:Choice>
              <mc:Fallback>
                <p:oleObj name="Equation" r:id="rId5" imgW="20701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165" y="2253450"/>
                        <a:ext cx="3954820" cy="453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 rot="17077028">
            <a:off x="6043159" y="37691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77217"/>
              </p:ext>
            </p:extLst>
          </p:nvPr>
        </p:nvGraphicFramePr>
        <p:xfrm>
          <a:off x="632050" y="4459680"/>
          <a:ext cx="1126805" cy="71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2" name="Equation" r:id="rId7" imgW="609336" imgH="393529" progId="Equation.DSMT4">
                  <p:embed/>
                </p:oleObj>
              </mc:Choice>
              <mc:Fallback>
                <p:oleObj name="Equation" r:id="rId7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50" y="4459680"/>
                        <a:ext cx="1126805" cy="710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621951"/>
              </p:ext>
            </p:extLst>
          </p:nvPr>
        </p:nvGraphicFramePr>
        <p:xfrm>
          <a:off x="1913991" y="3123316"/>
          <a:ext cx="5446476" cy="34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/>
              <p:cNvSpPr/>
              <p:nvPr/>
            </p:nvSpPr>
            <p:spPr>
              <a:xfrm>
                <a:off x="7899523" y="4130359"/>
                <a:ext cx="710321" cy="65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pl-PL" sz="16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σ =1</a:t>
                </a: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pl-PL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</a:t>
                </a:r>
              </a:p>
            </p:txBody>
          </p:sp>
        </mc:Choice>
        <mc:Fallback xmlns=""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523" y="4130359"/>
                <a:ext cx="710321" cy="658642"/>
              </a:xfrm>
              <a:prstGeom prst="rect">
                <a:avLst/>
              </a:prstGeom>
              <a:blipFill rotWithShape="0">
                <a:blip r:embed="rId10"/>
                <a:stretch>
                  <a:fillRect l="-5172" b="-92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5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81" y="529355"/>
            <a:ext cx="7971413" cy="50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9875" y="980998"/>
            <a:ext cx="523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Centralne twierdzenie graniczne </a:t>
            </a:r>
            <a:r>
              <a:rPr lang="pl-PL" b="1" dirty="0" err="1"/>
              <a:t>Lindeberga</a:t>
            </a:r>
            <a:r>
              <a:rPr lang="pl-PL" b="1" dirty="0"/>
              <a:t> </a:t>
            </a:r>
            <a:r>
              <a:rPr lang="pl-PL" b="1" dirty="0" err="1"/>
              <a:t>Levy’ego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248985" y="373844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4" name="Prostokąt 3"/>
          <p:cNvSpPr/>
          <p:nvPr/>
        </p:nvSpPr>
        <p:spPr>
          <a:xfrm>
            <a:off x="581473" y="1777437"/>
            <a:ext cx="7043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l-PL" sz="16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 ciągiem niezależnych zmiennych losowych o jednakowym rozkładzie, o skończonej wartości oczekiwanej µ i wariancji σ</a:t>
            </a:r>
            <a:r>
              <a:rPr lang="pl-PL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&gt;0, oraz </a:t>
            </a:r>
            <a:endParaRPr lang="pl-PL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3842636">
            <a:off x="4502718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35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779698"/>
              </p:ext>
            </p:extLst>
          </p:nvPr>
        </p:nvGraphicFramePr>
        <p:xfrm>
          <a:off x="3385625" y="2496778"/>
          <a:ext cx="1267856" cy="71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1" name="Equation" r:id="rId3" imgW="787058" imgH="444307" progId="Equation.DSMT4">
                  <p:embed/>
                </p:oleObj>
              </mc:Choice>
              <mc:Fallback>
                <p:oleObj name="Equation" r:id="rId3" imgW="787058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625" y="2496778"/>
                        <a:ext cx="1267856" cy="717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638637" y="3280146"/>
            <a:ext cx="4633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ciąg standaryzowanych średnich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arytmetycznych z </a:t>
            </a:r>
            <a:endParaRPr lang="pl-PL" sz="1600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969124"/>
              </p:ext>
            </p:extLst>
          </p:nvPr>
        </p:nvGraphicFramePr>
        <p:xfrm>
          <a:off x="3405188" y="3744913"/>
          <a:ext cx="12985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2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744913"/>
                        <a:ext cx="1298575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81473" y="4608061"/>
            <a:ext cx="704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wówczas ciąg dystrybuant </a:t>
            </a:r>
            <a:r>
              <a:rPr lang="pl-PL" sz="1600" dirty="0" err="1"/>
              <a:t>F</a:t>
            </a:r>
            <a:r>
              <a:rPr lang="pl-PL" sz="1600" baseline="-25000" dirty="0" err="1"/>
              <a:t>n</a:t>
            </a:r>
            <a:r>
              <a:rPr lang="pl-PL" sz="1600" dirty="0"/>
              <a:t>(y) jest zbieżny do dystrybuanty standaryzowanego rozkładu normalnego N(0,1)</a:t>
            </a:r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47465"/>
              </p:ext>
            </p:extLst>
          </p:nvPr>
        </p:nvGraphicFramePr>
        <p:xfrm>
          <a:off x="2541043" y="5460569"/>
          <a:ext cx="3254687" cy="72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3" name="Equation" r:id="rId7" imgW="2108200" imgH="469900" progId="Equation.DSMT4">
                  <p:embed/>
                </p:oleObj>
              </mc:Choice>
              <mc:Fallback>
                <p:oleObj name="Equation" r:id="rId7" imgW="21082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043" y="5460569"/>
                        <a:ext cx="3254687" cy="721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8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0385" y="570368"/>
            <a:ext cx="8687366" cy="71522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sp>
        <p:nvSpPr>
          <p:cNvPr id="6" name="Prostokąt 5"/>
          <p:cNvSpPr/>
          <p:nvPr/>
        </p:nvSpPr>
        <p:spPr>
          <a:xfrm>
            <a:off x="402813" y="4713258"/>
            <a:ext cx="8100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Maksymalna ilość elementów w Z to  2</a:t>
            </a:r>
            <a:r>
              <a:rPr lang="pl-PL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 , gdzie m to ilość zdarzeń 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elementarnych.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02813" y="1765426"/>
            <a:ext cx="833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Przeliczalnie addytywne ciało zbioru Ω to niepusta </a:t>
            </a:r>
            <a:r>
              <a:rPr lang="pl-PL" dirty="0" smtClean="0"/>
              <a:t>klasa Z </a:t>
            </a:r>
            <a:r>
              <a:rPr lang="pl-PL" dirty="0"/>
              <a:t>podzbiorów zbioru Ω taka, że</a:t>
            </a: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 rotWithShape="1">
          <a:blip r:embed="rId2"/>
          <a:srcRect l="4256" r="3659" b="7454"/>
          <a:stretch/>
        </p:blipFill>
        <p:spPr>
          <a:xfrm>
            <a:off x="242032" y="2759447"/>
            <a:ext cx="8487389" cy="151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17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4445" y="1143486"/>
            <a:ext cx="420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Mocne prawo wielkich liczb Kołmogorowa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0905" y="438067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losowa – charakterystyki liczbowe i przykładowe rozkłady</a:t>
            </a:r>
            <a:endParaRPr lang="pl-PL" sz="21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1940" y="1802739"/>
            <a:ext cx="687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l-PL" sz="16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jest ciągiem niezależnych zmiennych losowych o jednakowym rozkładzie, o skończonej wartości oczekiwanej µ, to wówczas zachodzi mocne prawo wielkich liczb, tzn. że dla </a:t>
            </a:r>
            <a:endParaRPr lang="pl-PL" sz="1600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657829"/>
              </p:ext>
            </p:extLst>
          </p:nvPr>
        </p:nvGraphicFramePr>
        <p:xfrm>
          <a:off x="928688" y="3293268"/>
          <a:ext cx="1760758" cy="88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3" imgW="863225" imgH="431613" progId="Equation.DSMT4">
                  <p:embed/>
                </p:oleObj>
              </mc:Choice>
              <mc:Fallback>
                <p:oleObj name="Equation" r:id="rId3" imgW="86322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293268"/>
                        <a:ext cx="1760758" cy="880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13198"/>
              </p:ext>
            </p:extLst>
          </p:nvPr>
        </p:nvGraphicFramePr>
        <p:xfrm>
          <a:off x="4164808" y="3375424"/>
          <a:ext cx="3204691" cy="6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5" imgW="1701800" imgH="355600" progId="Equation.DSMT4">
                  <p:embed/>
                </p:oleObj>
              </mc:Choice>
              <mc:Fallback>
                <p:oleObj name="Equation" r:id="rId5" imgW="1701800" imgH="35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808" y="3375424"/>
                        <a:ext cx="3204691" cy="662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2969812" y="3504936"/>
            <a:ext cx="899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zachodzi</a:t>
            </a:r>
          </a:p>
        </p:txBody>
      </p:sp>
    </p:spTree>
    <p:extLst>
      <p:ext uri="{BB962C8B-B14F-4D97-AF65-F5344CB8AC3E}">
        <p14:creationId xmlns:p14="http://schemas.microsoft.com/office/powerpoint/2010/main" val="2127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10904" y="337842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4" name="Prostokąt 3"/>
          <p:cNvSpPr/>
          <p:nvPr/>
        </p:nvSpPr>
        <p:spPr>
          <a:xfrm>
            <a:off x="333280" y="1199213"/>
            <a:ext cx="789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Parę zmiennych (X,Y) zmiennych losowych X i Y określonych nie koniecznie na tej samej przestrzeni probabilistycznej nazywamy dwuwymiarową zmienną losową.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331130"/>
              </p:ext>
            </p:extLst>
          </p:nvPr>
        </p:nvGraphicFramePr>
        <p:xfrm>
          <a:off x="2718356" y="2180279"/>
          <a:ext cx="1444931" cy="38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6" name="Equation" r:id="rId3" imgW="901309" imgH="228501" progId="Equation.DSMT4">
                  <p:embed/>
                </p:oleObj>
              </mc:Choice>
              <mc:Fallback>
                <p:oleObj name="Equation" r:id="rId3" imgW="901309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356" y="2180279"/>
                        <a:ext cx="1444931" cy="380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33280" y="2191192"/>
            <a:ext cx="477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Dystrybuanta </a:t>
            </a:r>
            <a:r>
              <a:rPr lang="pl-PL" dirty="0" smtClean="0"/>
              <a:t>– funkcja                                taka, że</a:t>
            </a:r>
            <a:endParaRPr lang="pl-PL" b="1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16897"/>
              </p:ext>
            </p:extLst>
          </p:nvPr>
        </p:nvGraphicFramePr>
        <p:xfrm>
          <a:off x="1135292" y="2643484"/>
          <a:ext cx="3968140" cy="35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7" name="Equation" r:id="rId5" imgW="2260600" imgH="203200" progId="Equation.DSMT4">
                  <p:embed/>
                </p:oleObj>
              </mc:Choice>
              <mc:Fallback>
                <p:oleObj name="Equation" r:id="rId5" imgW="22606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292" y="2643484"/>
                        <a:ext cx="3968140" cy="351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569430" y="3512745"/>
            <a:ext cx="80051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pl-PL" dirty="0" smtClean="0"/>
              <a:t> </a:t>
            </a:r>
          </a:p>
          <a:p>
            <a:pPr marL="400050" indent="-400050">
              <a:buFont typeface="+mj-lt"/>
              <a:buAutoNum type="romanLcPeriod"/>
            </a:pPr>
            <a:endParaRPr lang="pl-PL" dirty="0" smtClean="0"/>
          </a:p>
          <a:p>
            <a:pPr marL="400050" indent="-400050">
              <a:buFont typeface="+mj-lt"/>
              <a:buAutoNum type="romanLcPeriod"/>
            </a:pPr>
            <a:r>
              <a:rPr lang="pl-PL" dirty="0"/>
              <a:t> </a:t>
            </a:r>
            <a:endParaRPr lang="pl-PL" dirty="0" smtClean="0"/>
          </a:p>
          <a:p>
            <a:pPr marL="400050" indent="-400050">
              <a:buFont typeface="+mj-lt"/>
              <a:buAutoNum type="romanLcPeriod"/>
            </a:pPr>
            <a:endParaRPr lang="pl-PL" dirty="0" smtClean="0"/>
          </a:p>
          <a:p>
            <a:pPr marL="400050" indent="-400050">
              <a:buFont typeface="+mj-lt"/>
              <a:buAutoNum type="romanLcPeriod"/>
            </a:pPr>
            <a:endParaRPr lang="pl-PL" dirty="0" smtClean="0"/>
          </a:p>
          <a:p>
            <a:pPr marL="400050" indent="-400050">
              <a:buFont typeface="+mj-lt"/>
              <a:buAutoNum type="romanLcPeriod"/>
            </a:pPr>
            <a:r>
              <a:rPr lang="pl-PL" dirty="0"/>
              <a:t>Dla dowolnych punktów (x</a:t>
            </a:r>
            <a:r>
              <a:rPr lang="pl-PL" baseline="-25000" dirty="0"/>
              <a:t>1</a:t>
            </a:r>
            <a:r>
              <a:rPr lang="pl-PL" dirty="0"/>
              <a:t>,y</a:t>
            </a:r>
            <a:r>
              <a:rPr lang="pl-PL" baseline="-25000" dirty="0"/>
              <a:t>1</a:t>
            </a:r>
            <a:r>
              <a:rPr lang="pl-PL" dirty="0"/>
              <a:t>) i (x</a:t>
            </a:r>
            <a:r>
              <a:rPr lang="pl-PL" baseline="-25000" dirty="0"/>
              <a:t>2</a:t>
            </a:r>
            <a:r>
              <a:rPr lang="pl-PL" dirty="0"/>
              <a:t>,y</a:t>
            </a:r>
            <a:r>
              <a:rPr lang="pl-PL" baseline="-25000" dirty="0"/>
              <a:t>2</a:t>
            </a:r>
            <a:r>
              <a:rPr lang="pl-PL" dirty="0"/>
              <a:t>) takich, że x</a:t>
            </a:r>
            <a:r>
              <a:rPr lang="pl-PL" baseline="-25000" dirty="0"/>
              <a:t>1</a:t>
            </a:r>
            <a:r>
              <a:rPr lang="pl-PL" dirty="0"/>
              <a:t>&lt;x</a:t>
            </a:r>
            <a:r>
              <a:rPr lang="pl-PL" baseline="-25000" dirty="0"/>
              <a:t>2</a:t>
            </a:r>
            <a:r>
              <a:rPr lang="pl-PL" dirty="0"/>
              <a:t> i y</a:t>
            </a:r>
            <a:r>
              <a:rPr lang="pl-PL" baseline="-25000" dirty="0"/>
              <a:t>1</a:t>
            </a:r>
            <a:r>
              <a:rPr lang="pl-PL" dirty="0"/>
              <a:t>&lt;y</a:t>
            </a:r>
            <a:r>
              <a:rPr lang="pl-PL" baseline="-25000" dirty="0"/>
              <a:t>2</a:t>
            </a:r>
            <a:r>
              <a:rPr lang="pl-PL" dirty="0"/>
              <a:t> zachodzi: </a:t>
            </a:r>
          </a:p>
          <a:p>
            <a:pPr marL="400050" indent="-400050">
              <a:buFont typeface="+mj-lt"/>
              <a:buAutoNum type="romanLcPeriod"/>
            </a:pPr>
            <a:endParaRPr lang="pl-PL" dirty="0" smtClean="0"/>
          </a:p>
          <a:p>
            <a:pPr marL="400050" indent="-400050">
              <a:buFont typeface="+mj-lt"/>
              <a:buAutoNum type="romanLcPeriod"/>
            </a:pPr>
            <a:endParaRPr lang="pl-PL" dirty="0"/>
          </a:p>
          <a:p>
            <a:pPr marL="400050" indent="-400050">
              <a:buFont typeface="+mj-lt"/>
              <a:buAutoNum type="romanLcPeriod"/>
            </a:pPr>
            <a:endParaRPr lang="pl-PL" dirty="0" smtClean="0"/>
          </a:p>
          <a:p>
            <a:pPr marL="400050" indent="-400050">
              <a:buFont typeface="+mj-lt"/>
              <a:buAutoNum type="romanLcPeriod"/>
            </a:pPr>
            <a:r>
              <a:rPr lang="pl-PL" dirty="0" smtClean="0"/>
              <a:t> </a:t>
            </a:r>
            <a:r>
              <a:rPr lang="pl-PL" dirty="0"/>
              <a:t>F jest niemalejąca i przynajmniej lewostronnie ciągła wzg. Każdego argumentu</a:t>
            </a:r>
            <a:r>
              <a:rPr lang="pl-PL" dirty="0" smtClean="0"/>
              <a:t>.</a:t>
            </a:r>
            <a:endParaRPr lang="pl-PL" dirty="0"/>
          </a:p>
        </p:txBody>
      </p:sp>
      <p:graphicFrame>
        <p:nvGraphicFramePr>
          <p:cNvPr id="14" name="Obi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962025"/>
              </p:ext>
            </p:extLst>
          </p:nvPr>
        </p:nvGraphicFramePr>
        <p:xfrm>
          <a:off x="1135292" y="3512745"/>
          <a:ext cx="5987249" cy="552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8" name="Equation" r:id="rId7" imgW="3200400" imgH="292100" progId="Equation.DSMT4">
                  <p:embed/>
                </p:oleObj>
              </mc:Choice>
              <mc:Fallback>
                <p:oleObj name="Equation" r:id="rId7" imgW="3200400" imgH="292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292" y="3512745"/>
                        <a:ext cx="5987249" cy="552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60819"/>
              </p:ext>
            </p:extLst>
          </p:nvPr>
        </p:nvGraphicFramePr>
        <p:xfrm>
          <a:off x="1135291" y="4099020"/>
          <a:ext cx="1453999" cy="59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9" name="Equation" r:id="rId9" imgW="927100" imgH="381000" progId="Equation.DSMT4">
                  <p:embed/>
                </p:oleObj>
              </mc:Choice>
              <mc:Fallback>
                <p:oleObj name="Equation" r:id="rId9" imgW="927100" imgH="38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291" y="4099020"/>
                        <a:ext cx="1453999" cy="59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999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8" name="Obi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878236"/>
              </p:ext>
            </p:extLst>
          </p:nvPr>
        </p:nvGraphicFramePr>
        <p:xfrm>
          <a:off x="783909" y="5457661"/>
          <a:ext cx="7448520" cy="38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0" name="Equation" r:id="rId11" imgW="4597400" imgH="228600" progId="Equation.DSMT4">
                  <p:embed/>
                </p:oleObj>
              </mc:Choice>
              <mc:Fallback>
                <p:oleObj name="Equation" r:id="rId11" imgW="45974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9" y="5457661"/>
                        <a:ext cx="7448520" cy="386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6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904" y="337842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97940" y="1176950"/>
            <a:ext cx="201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Rozkłady brzegowe</a:t>
            </a:r>
            <a:endParaRPr lang="pl-PL" b="1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78361"/>
              </p:ext>
            </p:extLst>
          </p:nvPr>
        </p:nvGraphicFramePr>
        <p:xfrm>
          <a:off x="688064" y="1822254"/>
          <a:ext cx="4203506" cy="54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" name="Equation" r:id="rId3" imgW="2298700" imgH="292100" progId="Equation.DSMT4">
                  <p:embed/>
                </p:oleObj>
              </mc:Choice>
              <mc:Fallback>
                <p:oleObj name="Equation" r:id="rId3" imgW="2298700" imgH="292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64" y="1822254"/>
                        <a:ext cx="4203506" cy="54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671395"/>
              </p:ext>
            </p:extLst>
          </p:nvPr>
        </p:nvGraphicFramePr>
        <p:xfrm>
          <a:off x="688064" y="2548392"/>
          <a:ext cx="4252237" cy="5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" name="Equation" r:id="rId5" imgW="2298700" imgH="279400" progId="Equation.DSMT4">
                  <p:embed/>
                </p:oleObj>
              </mc:Choice>
              <mc:Fallback>
                <p:oleObj name="Equation" r:id="rId5" imgW="22987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64" y="2548392"/>
                        <a:ext cx="4252237" cy="511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97940" y="3062536"/>
            <a:ext cx="494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Dwuwymiarowa zmienna losowa typu skokowego</a:t>
            </a:r>
            <a:endParaRPr lang="pl-PL" b="1" dirty="0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44139"/>
              </p:ext>
            </p:extLst>
          </p:nvPr>
        </p:nvGraphicFramePr>
        <p:xfrm>
          <a:off x="688063" y="3615849"/>
          <a:ext cx="3074109" cy="37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1" name="Equation" r:id="rId7" imgW="1955800" imgH="228600" progId="Equation.DSMT4">
                  <p:embed/>
                </p:oleObj>
              </mc:Choice>
              <mc:Fallback>
                <p:oleObj name="Equation" r:id="rId7" imgW="1955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63" y="3615849"/>
                        <a:ext cx="3074109" cy="376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31964"/>
              </p:ext>
            </p:extLst>
          </p:nvPr>
        </p:nvGraphicFramePr>
        <p:xfrm>
          <a:off x="4438861" y="3559067"/>
          <a:ext cx="905418" cy="515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" name="Equation" r:id="rId9" imgW="609336" imgH="355446" progId="Equation.DSMT4">
                  <p:embed/>
                </p:oleObj>
              </mc:Choice>
              <mc:Fallback>
                <p:oleObj name="Equation" r:id="rId9" imgW="609336" imgH="3554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861" y="3559067"/>
                        <a:ext cx="905418" cy="515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i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01388"/>
              </p:ext>
            </p:extLst>
          </p:nvPr>
        </p:nvGraphicFramePr>
        <p:xfrm>
          <a:off x="1342821" y="4656866"/>
          <a:ext cx="4046435" cy="62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3" name="Equation" r:id="rId11" imgW="2425700" imgH="368300" progId="Equation.DSMT4">
                  <p:embed/>
                </p:oleObj>
              </mc:Choice>
              <mc:Fallback>
                <p:oleObj name="Equation" r:id="rId11" imgW="2425700" imgH="368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821" y="4656866"/>
                        <a:ext cx="4046435" cy="621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898760" y="4200145"/>
            <a:ext cx="1819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Rozkłady brzegowe</a:t>
            </a:r>
            <a:endParaRPr lang="pl-PL" sz="1600" b="1" dirty="0"/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54343"/>
              </p:ext>
            </p:extLst>
          </p:nvPr>
        </p:nvGraphicFramePr>
        <p:xfrm>
          <a:off x="1342822" y="5460643"/>
          <a:ext cx="4087351" cy="60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4" name="Equation" r:id="rId13" imgW="2514600" imgH="368300" progId="Equation.DSMT4">
                  <p:embed/>
                </p:oleObj>
              </mc:Choice>
              <mc:Fallback>
                <p:oleObj name="Equation" r:id="rId13" imgW="2514600" imgH="368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822" y="5460643"/>
                        <a:ext cx="4087351" cy="606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0904" y="337842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26744" y="949951"/>
            <a:ext cx="457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Rozkłady warunkowe  - </a:t>
            </a:r>
            <a:r>
              <a:rPr lang="pl-PL" sz="1600" dirty="0" smtClean="0"/>
              <a:t>wszystkie p</a:t>
            </a:r>
            <a:r>
              <a:rPr lang="pl-PL" sz="1600" baseline="-25000" dirty="0" smtClean="0"/>
              <a:t>ik</a:t>
            </a:r>
            <a:r>
              <a:rPr lang="pl-PL" sz="1600" dirty="0" smtClean="0"/>
              <a:t> większe od zera</a:t>
            </a:r>
            <a:endParaRPr lang="pl-PL" sz="1600" b="1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02750"/>
              </p:ext>
            </p:extLst>
          </p:nvPr>
        </p:nvGraphicFramePr>
        <p:xfrm>
          <a:off x="757238" y="1463675"/>
          <a:ext cx="69183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8" name="Equation" r:id="rId3" imgW="4254480" imgH="444240" progId="Equation.DSMT4">
                  <p:embed/>
                </p:oleObj>
              </mc:Choice>
              <mc:Fallback>
                <p:oleObj name="Equation" r:id="rId3" imgW="425448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463675"/>
                        <a:ext cx="6918325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57796" y="2365819"/>
            <a:ext cx="4666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Dwuwymiarowa zmienna losowa typu ciągłego</a:t>
            </a:r>
            <a:endParaRPr lang="pl-PL" b="1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89639"/>
              </p:ext>
            </p:extLst>
          </p:nvPr>
        </p:nvGraphicFramePr>
        <p:xfrm>
          <a:off x="719138" y="2879725"/>
          <a:ext cx="32400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9" name="Equation" r:id="rId5" imgW="2349360" imgH="469800" progId="Equation.DSMT4">
                  <p:embed/>
                </p:oleObj>
              </mc:Choice>
              <mc:Fallback>
                <p:oleObj name="Equation" r:id="rId5" imgW="234936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879725"/>
                        <a:ext cx="3240087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523166"/>
              </p:ext>
            </p:extLst>
          </p:nvPr>
        </p:nvGraphicFramePr>
        <p:xfrm>
          <a:off x="726743" y="3879500"/>
          <a:ext cx="1892175" cy="69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" name="Equation" r:id="rId7" imgW="1231900" imgH="457200" progId="Equation.DSMT4">
                  <p:embed/>
                </p:oleObj>
              </mc:Choice>
              <mc:Fallback>
                <p:oleObj name="Equation" r:id="rId7" imgW="12319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43" y="3879500"/>
                        <a:ext cx="1892175" cy="698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40456"/>
              </p:ext>
            </p:extLst>
          </p:nvPr>
        </p:nvGraphicFramePr>
        <p:xfrm>
          <a:off x="726743" y="4854354"/>
          <a:ext cx="1848378" cy="66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" name="Equation" r:id="rId9" imgW="1231366" imgH="444307" progId="Equation.DSMT4">
                  <p:embed/>
                </p:oleObj>
              </mc:Choice>
              <mc:Fallback>
                <p:oleObj name="Equation" r:id="rId9" imgW="1231366" imgH="44430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43" y="4854354"/>
                        <a:ext cx="1848378" cy="668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26743" y="58531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3643"/>
              </p:ext>
            </p:extLst>
          </p:nvPr>
        </p:nvGraphicFramePr>
        <p:xfrm>
          <a:off x="726061" y="5757871"/>
          <a:ext cx="3080258" cy="59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" name="Equation" r:id="rId11" imgW="1905000" imgH="368300" progId="Equation.DSMT4">
                  <p:embed/>
                </p:oleObj>
              </mc:Choice>
              <mc:Fallback>
                <p:oleObj name="Equation" r:id="rId11" imgW="19050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61" y="5757871"/>
                        <a:ext cx="3080258" cy="59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4078334" y="3978298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 </a:t>
            </a:r>
            <a:r>
              <a:rPr lang="pl-PL" dirty="0" smtClean="0"/>
              <a:t>warunek normalizacji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078334" y="5728205"/>
            <a:ext cx="271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 d</a:t>
            </a:r>
            <a:r>
              <a:rPr lang="pl-PL" dirty="0" smtClean="0"/>
              <a:t>la obszaru regularnego</a:t>
            </a:r>
            <a:endParaRPr lang="pl-PL" dirty="0"/>
          </a:p>
        </p:txBody>
      </p:sp>
      <p:graphicFrame>
        <p:nvGraphicFramePr>
          <p:cNvPr id="1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480359"/>
              </p:ext>
            </p:extLst>
          </p:nvPr>
        </p:nvGraphicFramePr>
        <p:xfrm>
          <a:off x="6740736" y="5705646"/>
          <a:ext cx="891748" cy="34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3" name="Equation" r:id="rId13" imgW="495085" imgH="190417" progId="Equation.DSMT4">
                  <p:embed/>
                </p:oleObj>
              </mc:Choice>
              <mc:Fallback>
                <p:oleObj name="Equation" r:id="rId13" imgW="495085" imgH="190417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736" y="5705646"/>
                        <a:ext cx="891748" cy="349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4078334" y="4939283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 </a:t>
            </a:r>
            <a:r>
              <a:rPr lang="pl-PL" dirty="0" smtClean="0"/>
              <a:t>w punktach ciągłości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3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6" grpId="0"/>
      <p:bldP spid="17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3369" y="950348"/>
            <a:ext cx="1819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Rozkłady brzegowe</a:t>
            </a:r>
            <a:endParaRPr lang="pl-PL" sz="1600" b="1" dirty="0"/>
          </a:p>
        </p:txBody>
      </p:sp>
      <p:sp>
        <p:nvSpPr>
          <p:cNvPr id="3" name="Prostokąt 2"/>
          <p:cNvSpPr/>
          <p:nvPr/>
        </p:nvSpPr>
        <p:spPr>
          <a:xfrm>
            <a:off x="110904" y="337842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108626"/>
              </p:ext>
            </p:extLst>
          </p:nvPr>
        </p:nvGraphicFramePr>
        <p:xfrm>
          <a:off x="869132" y="1485910"/>
          <a:ext cx="3558807" cy="67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Equation" r:id="rId3" imgW="2413000" imgH="457200" progId="Equation.DSMT4">
                  <p:embed/>
                </p:oleObj>
              </mc:Choice>
              <mc:Fallback>
                <p:oleObj name="Equation" r:id="rId3" imgW="2413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32" y="1485910"/>
                        <a:ext cx="3558807" cy="677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43786"/>
              </p:ext>
            </p:extLst>
          </p:nvPr>
        </p:nvGraphicFramePr>
        <p:xfrm>
          <a:off x="869132" y="3217936"/>
          <a:ext cx="3788878" cy="65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name="Equation" r:id="rId5" imgW="2654300" imgH="457200" progId="Equation.DSMT4">
                  <p:embed/>
                </p:oleObj>
              </mc:Choice>
              <mc:Fallback>
                <p:oleObj name="Equation" r:id="rId5" imgW="2654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32" y="3217936"/>
                        <a:ext cx="3788878" cy="65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663369" y="2557794"/>
            <a:ext cx="199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Rozkłady warunkowe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7509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45" y="18393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84543" y="871997"/>
            <a:ext cx="829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Niezależność zmiennych losowych - </a:t>
            </a:r>
            <a:r>
              <a:rPr lang="pl-PL" dirty="0"/>
              <a:t>Zmienne X i Y zdefiniowane na tej samej przestrzeni zdarzeń elementarnych są niezależne jeśli dla dowolnych borelowskich zbiorów A i B </a:t>
            </a:r>
            <a:r>
              <a:rPr lang="pl-PL" dirty="0" smtClean="0"/>
              <a:t>zdarzenia</a:t>
            </a:r>
          </a:p>
          <a:p>
            <a:r>
              <a:rPr lang="pl-PL" dirty="0"/>
              <a:t>są niezależne, czyli </a:t>
            </a:r>
            <a:endParaRPr lang="pl-PL" b="1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49543"/>
              </p:ext>
            </p:extLst>
          </p:nvPr>
        </p:nvGraphicFramePr>
        <p:xfrm>
          <a:off x="2951430" y="1465593"/>
          <a:ext cx="1534138" cy="3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9" name="Equation" r:id="rId3" imgW="1155700" imgH="228600" progId="Equation.DSMT4">
                  <p:embed/>
                </p:oleObj>
              </mc:Choice>
              <mc:Fallback>
                <p:oleObj name="Equation" r:id="rId3" imgW="1155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430" y="1465593"/>
                        <a:ext cx="1534138" cy="319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47008"/>
              </p:ext>
            </p:extLst>
          </p:nvPr>
        </p:nvGraphicFramePr>
        <p:xfrm>
          <a:off x="4683177" y="1475715"/>
          <a:ext cx="1436965" cy="29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" name="Equation" r:id="rId5" imgW="1155700" imgH="228600" progId="Equation.DSMT4">
                  <p:embed/>
                </p:oleObj>
              </mc:Choice>
              <mc:Fallback>
                <p:oleObj name="Equation" r:id="rId5" imgW="1155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77" y="1475715"/>
                        <a:ext cx="1436965" cy="299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3133"/>
              </p:ext>
            </p:extLst>
          </p:nvPr>
        </p:nvGraphicFramePr>
        <p:xfrm>
          <a:off x="841973" y="2178018"/>
          <a:ext cx="2489703" cy="40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1" name="Equation" r:id="rId7" imgW="1473200" imgH="228600" progId="Equation.DSMT4">
                  <p:embed/>
                </p:oleObj>
              </mc:Choice>
              <mc:Fallback>
                <p:oleObj name="Equation" r:id="rId7" imgW="1473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73" y="2178018"/>
                        <a:ext cx="2489703" cy="401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922265"/>
              </p:ext>
            </p:extLst>
          </p:nvPr>
        </p:nvGraphicFramePr>
        <p:xfrm>
          <a:off x="955757" y="4454305"/>
          <a:ext cx="6683052" cy="80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2" name="Equation" r:id="rId9" imgW="4025900" imgH="482600" progId="Equation.DSMT4">
                  <p:embed/>
                </p:oleObj>
              </mc:Choice>
              <mc:Fallback>
                <p:oleObj name="Equation" r:id="rId9" imgW="40259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757" y="4454305"/>
                        <a:ext cx="6683052" cy="805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84543" y="3678825"/>
            <a:ext cx="715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Warunek konieczny i wystarczający niezależności zmiennych losowych X i 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0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45" y="18393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48331" y="799569"/>
            <a:ext cx="592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Charakterystyki liczbowe dwuwymiarowej zmiennej losowej</a:t>
            </a:r>
            <a:endParaRPr lang="pl-PL" b="1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15911"/>
              </p:ext>
            </p:extLst>
          </p:nvPr>
        </p:nvGraphicFramePr>
        <p:xfrm>
          <a:off x="832919" y="1602464"/>
          <a:ext cx="3181747" cy="41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" name="Equation" r:id="rId3" imgW="1816100" imgH="241300" progId="Equation.DSMT4">
                  <p:embed/>
                </p:oleObj>
              </mc:Choice>
              <mc:Fallback>
                <p:oleObj name="Equation" r:id="rId3" imgW="18161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19" y="1602464"/>
                        <a:ext cx="3181747" cy="416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1206"/>
              </p:ext>
            </p:extLst>
          </p:nvPr>
        </p:nvGraphicFramePr>
        <p:xfrm>
          <a:off x="832919" y="2333423"/>
          <a:ext cx="4662066" cy="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3" name="Equation" r:id="rId5" imgW="2959100" imgH="241300" progId="Equation.DSMT4">
                  <p:embed/>
                </p:oleObj>
              </mc:Choice>
              <mc:Fallback>
                <p:oleObj name="Equation" r:id="rId5" imgW="29591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19" y="2333423"/>
                        <a:ext cx="4662066" cy="37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12284"/>
              </p:ext>
            </p:extLst>
          </p:nvPr>
        </p:nvGraphicFramePr>
        <p:xfrm>
          <a:off x="1738265" y="3015774"/>
          <a:ext cx="4111276" cy="73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4" name="Equation" r:id="rId7" imgW="2717800" imgH="482600" progId="Equation.DSMT4">
                  <p:embed/>
                </p:oleObj>
              </mc:Choice>
              <mc:Fallback>
                <p:oleObj name="Equation" r:id="rId7" imgW="2717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65" y="3015774"/>
                        <a:ext cx="4111276" cy="735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41380"/>
              </p:ext>
            </p:extLst>
          </p:nvPr>
        </p:nvGraphicFramePr>
        <p:xfrm>
          <a:off x="1738265" y="4060264"/>
          <a:ext cx="3314226" cy="32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5" name="Equation" r:id="rId9" imgW="2019300" imgH="203200" progId="Equation.DSMT4">
                  <p:embed/>
                </p:oleObj>
              </mc:Choice>
              <mc:Fallback>
                <p:oleObj name="Equation" r:id="rId9" imgW="20193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65" y="4060264"/>
                        <a:ext cx="3314226" cy="328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6302215" y="1658645"/>
            <a:ext cx="17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Momenty zwykłe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302215" y="2327582"/>
            <a:ext cx="204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Momenty centralne</a:t>
            </a:r>
            <a:endParaRPr lang="pl-PL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94600"/>
              </p:ext>
            </p:extLst>
          </p:nvPr>
        </p:nvGraphicFramePr>
        <p:xfrm>
          <a:off x="832920" y="5088048"/>
          <a:ext cx="2060144" cy="84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6" name="Equation" r:id="rId11" imgW="1091726" imgH="444307" progId="Equation.DSMT4">
                  <p:embed/>
                </p:oleObj>
              </mc:Choice>
              <mc:Fallback>
                <p:oleObj name="Equation" r:id="rId11" imgW="1091726" imgH="44430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920" y="5088048"/>
                        <a:ext cx="2060144" cy="841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5540365" y="5324368"/>
            <a:ext cx="308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Współczynnik korelacji liniowej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56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" y="1645372"/>
            <a:ext cx="8241860" cy="346078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19545" y="18393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3680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71520"/>
              </p:ext>
            </p:extLst>
          </p:nvPr>
        </p:nvGraphicFramePr>
        <p:xfrm>
          <a:off x="1339912" y="3340730"/>
          <a:ext cx="5957182" cy="139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3" imgW="4025900" imgH="939800" progId="Equation.DSMT4">
                  <p:embed/>
                </p:oleObj>
              </mc:Choice>
              <mc:Fallback>
                <p:oleObj name="Equation" r:id="rId3" imgW="40259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912" y="3340730"/>
                        <a:ext cx="5957182" cy="1394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41972" y="1511930"/>
            <a:ext cx="814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Można wykazać, że jeśli istnieje liniowa zależność między X i Y to współczynnik korelacji liniowej jest równy 1 lub -1. 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Dowód: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19545" y="18393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6414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45" y="18393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48331" y="799569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Linia regresji pierwszego rodzaju</a:t>
            </a:r>
            <a:endParaRPr lang="pl-PL" b="1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83388"/>
              </p:ext>
            </p:extLst>
          </p:nvPr>
        </p:nvGraphicFramePr>
        <p:xfrm>
          <a:off x="606582" y="2076989"/>
          <a:ext cx="4501378" cy="59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8" name="Equation" r:id="rId3" imgW="3238500" imgH="431800" progId="Equation.DSMT4">
                  <p:embed/>
                </p:oleObj>
              </mc:Choice>
              <mc:Fallback>
                <p:oleObj name="Equation" r:id="rId3" imgW="3238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2" y="2076989"/>
                        <a:ext cx="4501378" cy="597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221471"/>
              </p:ext>
            </p:extLst>
          </p:nvPr>
        </p:nvGraphicFramePr>
        <p:xfrm>
          <a:off x="606582" y="2788945"/>
          <a:ext cx="4180378" cy="63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9" name="Equation" r:id="rId5" imgW="2997200" imgH="457200" progId="Equation.DSMT4">
                  <p:embed/>
                </p:oleObj>
              </mc:Choice>
              <mc:Fallback>
                <p:oleObj name="Equation" r:id="rId5" imgW="2997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2" y="2788945"/>
                        <a:ext cx="4180378" cy="637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88640"/>
              </p:ext>
            </p:extLst>
          </p:nvPr>
        </p:nvGraphicFramePr>
        <p:xfrm>
          <a:off x="606582" y="3587015"/>
          <a:ext cx="1934911" cy="35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" name="Equation" r:id="rId7" imgW="1308100" imgH="228600" progId="Equation.DSMT4">
                  <p:embed/>
                </p:oleObj>
              </mc:Choice>
              <mc:Fallback>
                <p:oleObj name="Equation" r:id="rId7" imgW="13081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2" y="3587015"/>
                        <a:ext cx="1934911" cy="353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6582" y="4278501"/>
            <a:ext cx="83177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wówczas linią regresji pierwszego rodzaju zmiennej losowej Y wzg. X nazywamy zbiór punktów (</a:t>
            </a:r>
            <a:r>
              <a:rPr kumimoji="0" lang="pl-PL" alt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x,y</a:t>
            </a:r>
            <a:r>
              <a:rPr kumimoji="0" lang="pl-PL" alt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spełniających równanie: </a:t>
            </a:r>
            <a:endParaRPr kumimoji="0" lang="pl-PL" alt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232662"/>
              </p:ext>
            </p:extLst>
          </p:nvPr>
        </p:nvGraphicFramePr>
        <p:xfrm>
          <a:off x="3138216" y="5174815"/>
          <a:ext cx="1173947" cy="431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" name="Equation" r:id="rId9" imgW="647700" imgH="228600" progId="Equation.DSMT4">
                  <p:embed/>
                </p:oleObj>
              </mc:Choice>
              <mc:Fallback>
                <p:oleObj name="Equation" r:id="rId9" imgW="6477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216" y="5174815"/>
                        <a:ext cx="1173947" cy="431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606582" y="16271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Jeśli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830432" y="2191087"/>
            <a:ext cx="28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 Dla rozkładu dyskretnego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871736" y="2922784"/>
            <a:ext cx="24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anose="05000000000000000000" pitchFamily="2" charset="2"/>
              </a:rPr>
              <a:t> Dla rozkładu ciągłego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54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/>
          <p:cNvSpPr>
            <a:spLocks noGrp="1"/>
          </p:cNvSpPr>
          <p:nvPr>
            <p:ph type="title"/>
          </p:nvPr>
        </p:nvSpPr>
        <p:spPr>
          <a:xfrm>
            <a:off x="330385" y="570368"/>
            <a:ext cx="8687366" cy="71522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pic>
        <p:nvPicPr>
          <p:cNvPr id="73" name="Obraz 72"/>
          <p:cNvPicPr>
            <a:picLocks noChangeAspect="1"/>
          </p:cNvPicPr>
          <p:nvPr/>
        </p:nvPicPr>
        <p:blipFill rotWithShape="1">
          <a:blip r:embed="rId2"/>
          <a:srcRect l="15595" r="2084" b="2748"/>
          <a:stretch/>
        </p:blipFill>
        <p:spPr>
          <a:xfrm>
            <a:off x="726757" y="1631705"/>
            <a:ext cx="7894622" cy="41008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27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19545" y="18393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59668" y="96872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własność:</a:t>
            </a:r>
            <a:endParaRPr lang="pl-PL" b="1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92754"/>
              </p:ext>
            </p:extLst>
          </p:nvPr>
        </p:nvGraphicFramePr>
        <p:xfrm>
          <a:off x="1352296" y="1299935"/>
          <a:ext cx="2460732" cy="40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" name="Equation" r:id="rId3" imgW="1435100" imgH="241300" progId="Equation.DSMT4">
                  <p:embed/>
                </p:oleObj>
              </mc:Choice>
              <mc:Fallback>
                <p:oleObj name="Equation" r:id="rId3" imgW="14351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96" y="1299935"/>
                        <a:ext cx="2460732" cy="407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59668" y="1846905"/>
            <a:ext cx="9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Dowód:</a:t>
            </a:r>
            <a:endParaRPr lang="pl-PL" b="1" dirty="0"/>
          </a:p>
        </p:txBody>
      </p:sp>
      <p:graphicFrame>
        <p:nvGraphicFramePr>
          <p:cNvPr id="14" name="Obi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83964"/>
              </p:ext>
            </p:extLst>
          </p:nvPr>
        </p:nvGraphicFramePr>
        <p:xfrm>
          <a:off x="1335088" y="2379663"/>
          <a:ext cx="521335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" name="Equation" r:id="rId5" imgW="3657600" imgH="1218960" progId="Equation.DSMT4">
                  <p:embed/>
                </p:oleObj>
              </mc:Choice>
              <mc:Fallback>
                <p:oleObj name="Equation" r:id="rId5" imgW="3657600" imgH="1218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2379663"/>
                        <a:ext cx="5213350" cy="1725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 rot="18261916"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896454"/>
              </p:ext>
            </p:extLst>
          </p:nvPr>
        </p:nvGraphicFramePr>
        <p:xfrm>
          <a:off x="1352296" y="4557349"/>
          <a:ext cx="4272438" cy="147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" name="Equation" r:id="rId7" imgW="2819400" imgH="965200" progId="Equation.DSMT4">
                  <p:embed/>
                </p:oleObj>
              </mc:Choice>
              <mc:Fallback>
                <p:oleObj name="Equation" r:id="rId7" imgW="2819400" imgH="965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96" y="4557349"/>
                        <a:ext cx="4272438" cy="1472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172305" y="2725094"/>
            <a:ext cx="3375130" cy="369332"/>
          </a:xfrm>
          <a:prstGeom prst="rect">
            <a:avLst/>
          </a:prstGeom>
          <a:solidFill>
            <a:srgbClr val="F2EE4C">
              <a:alpha val="45098"/>
            </a:srgbClr>
          </a:solidFill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080190" y="4188017"/>
            <a:ext cx="6622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Stąd wynika, że E((X-c)</a:t>
            </a:r>
            <a:r>
              <a:rPr lang="pl-PL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jest minimalne dla c=E(X).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88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9545" y="183933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Zmienna 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losowa dwuwymiarowa – korelacja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48331" y="799569"/>
            <a:ext cx="8532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prostą regresji drugiego rodzaju - </a:t>
            </a:r>
            <a:r>
              <a:rPr lang="pl-PL" dirty="0"/>
              <a:t>zmiennej losowej Y wzg. zmiennej losowej X nazywamy prostą o równaniu y=</a:t>
            </a:r>
            <a:r>
              <a:rPr lang="pl-PL" dirty="0" err="1"/>
              <a:t>ax+b</a:t>
            </a:r>
            <a:r>
              <a:rPr lang="pl-PL" dirty="0"/>
              <a:t>, której współczynniki minimalizują średnią odległość kwadratową między zmiennymi losowymi Y i </a:t>
            </a:r>
            <a:r>
              <a:rPr lang="pl-PL" dirty="0" err="1"/>
              <a:t>aX+b</a:t>
            </a:r>
            <a:r>
              <a:rPr lang="pl-PL" dirty="0"/>
              <a:t>. </a:t>
            </a:r>
            <a:endParaRPr lang="pl-PL" b="1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36862"/>
              </p:ext>
            </p:extLst>
          </p:nvPr>
        </p:nvGraphicFramePr>
        <p:xfrm>
          <a:off x="841973" y="1923037"/>
          <a:ext cx="2604140" cy="4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Equation" r:id="rId3" imgW="1460500" imgH="228600" progId="Equation.DSMT4">
                  <p:embed/>
                </p:oleObj>
              </mc:Choice>
              <mc:Fallback>
                <p:oleObj name="Equation" r:id="rId3" imgW="1460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73" y="1923037"/>
                        <a:ext cx="2604140" cy="425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448330" y="2677624"/>
            <a:ext cx="8224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Łatwo wykazać, że dla dowolnej dwuwymiarowej zmiennej losowej (X,Y) współczynniki a i b określone są wzorami: </a:t>
            </a:r>
            <a:endParaRPr lang="pl-PL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88466"/>
              </p:ext>
            </p:extLst>
          </p:nvPr>
        </p:nvGraphicFramePr>
        <p:xfrm>
          <a:off x="841973" y="3688440"/>
          <a:ext cx="3458295" cy="79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Equation" r:id="rId5" imgW="1854200" imgH="431800" progId="Equation.DSMT4">
                  <p:embed/>
                </p:oleObj>
              </mc:Choice>
              <mc:Fallback>
                <p:oleObj name="Equation" r:id="rId5" imgW="18542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73" y="3688440"/>
                        <a:ext cx="3458295" cy="798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448330" y="4940483"/>
            <a:ext cx="811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pl-PL" b="1" dirty="0" smtClean="0"/>
              <a:t>własność: </a:t>
            </a:r>
            <a:r>
              <a:rPr lang="pl-PL" dirty="0"/>
              <a:t>Jeśli zmienne losowe X i Y mają rozkład normalny to linia regresji pierwszego rodzaju jest równa prostej regresji drugiego rodzaju.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485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sp>
        <p:nvSpPr>
          <p:cNvPr id="3" name="Elipsa 2"/>
          <p:cNvSpPr/>
          <p:nvPr/>
        </p:nvSpPr>
        <p:spPr>
          <a:xfrm>
            <a:off x="3275856" y="908720"/>
            <a:ext cx="172819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Statystyka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467544" y="3429000"/>
            <a:ext cx="32403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Opis</a:t>
            </a:r>
          </a:p>
          <a:p>
            <a:pPr algn="ctr"/>
            <a:r>
              <a:rPr lang="pl-PL" dirty="0" smtClean="0"/>
              <a:t>Statystyka opisowa: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m</a:t>
            </a:r>
            <a:r>
              <a:rPr lang="pl-PL" dirty="0" smtClean="0">
                <a:solidFill>
                  <a:srgbClr val="FFFF00"/>
                </a:solidFill>
              </a:rPr>
              <a:t>etody gromadzenia, opisu i prezentacji danych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680992" y="3429000"/>
            <a:ext cx="374441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E</a:t>
            </a:r>
            <a:r>
              <a:rPr lang="pl-PL" b="1" dirty="0" smtClean="0">
                <a:solidFill>
                  <a:srgbClr val="FF0000"/>
                </a:solidFill>
              </a:rPr>
              <a:t>stymacja</a:t>
            </a:r>
          </a:p>
          <a:p>
            <a:pPr algn="ctr"/>
            <a:r>
              <a:rPr lang="pl-PL" dirty="0" smtClean="0"/>
              <a:t>Statystyka matematyczna (indukcyjna):</a:t>
            </a:r>
          </a:p>
          <a:p>
            <a:pPr marL="285750" indent="-285750" algn="ctr">
              <a:buFontTx/>
              <a:buChar char="-"/>
            </a:pPr>
            <a:r>
              <a:rPr lang="pl-PL" dirty="0" smtClean="0">
                <a:solidFill>
                  <a:srgbClr val="FFFF00"/>
                </a:solidFill>
              </a:rPr>
              <a:t>teoria estymacji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solidFill>
                  <a:srgbClr val="FFFF00"/>
                </a:solidFill>
              </a:rPr>
              <a:t>w</a:t>
            </a:r>
            <a:r>
              <a:rPr lang="pl-PL" dirty="0" smtClean="0">
                <a:solidFill>
                  <a:srgbClr val="FFFF00"/>
                </a:solidFill>
              </a:rPr>
              <a:t>eryfikacja hipotez</a:t>
            </a:r>
            <a:endParaRPr lang="pl-PL" dirty="0">
              <a:solidFill>
                <a:srgbClr val="FFFF00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2411760" y="1823120"/>
            <a:ext cx="1224136" cy="146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644008" y="1823120"/>
            <a:ext cx="1296144" cy="146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43602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Populacja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07704" y="620688"/>
            <a:ext cx="619268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>
            <a:stCxn id="3" idx="3"/>
          </p:cNvCxnSpPr>
          <p:nvPr/>
        </p:nvCxnSpPr>
        <p:spPr>
          <a:xfrm>
            <a:off x="1305268" y="620688"/>
            <a:ext cx="530428" cy="7920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586565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Próbka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86" y="620688"/>
            <a:ext cx="6225806" cy="5400600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1091106" y="4365104"/>
            <a:ext cx="5569126" cy="168521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6804248" y="3933056"/>
            <a:ext cx="711472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107504" y="620595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reprezentatywna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11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54868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Prawdopodobieństwo w statystyce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340768"/>
            <a:ext cx="8064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Wynik pomiaru wykonanego na losowo wybranej próbce traktujemy jak </a:t>
            </a:r>
            <a:r>
              <a:rPr lang="pl-PL" sz="1600" b="1" dirty="0" smtClean="0"/>
              <a:t>zmienną losową </a:t>
            </a:r>
            <a:r>
              <a:rPr lang="pl-PL" sz="1600" dirty="0" smtClean="0"/>
              <a:t>– przyjmuje wartości z pewnym prawdopodobieństwem.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Ponieważ populacja jest praktycznie nieosiągalna, więc celem nie jest pomiar wszystkich wartości dla populacji, ale </a:t>
            </a:r>
            <a:r>
              <a:rPr lang="pl-PL" sz="1600" b="1" dirty="0" smtClean="0"/>
              <a:t>znalezienie</a:t>
            </a:r>
            <a:r>
              <a:rPr lang="pl-PL" sz="1600" dirty="0" smtClean="0"/>
              <a:t> </a:t>
            </a:r>
            <a:r>
              <a:rPr lang="pl-PL" sz="1600" b="1" dirty="0" smtClean="0"/>
              <a:t>rozkładu prawdopodobieństwa </a:t>
            </a:r>
            <a:r>
              <a:rPr lang="pl-PL" sz="1600" dirty="0"/>
              <a:t>d</a:t>
            </a:r>
            <a:r>
              <a:rPr lang="pl-PL" sz="1600" dirty="0" smtClean="0"/>
              <a:t>anej zmiennej w populacji.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 statystyce stosuje się często </a:t>
            </a:r>
            <a:r>
              <a:rPr lang="pl-PL" sz="1600" b="1" dirty="0" smtClean="0"/>
              <a:t>częstotliwościową def. prawdopodobieństwa</a:t>
            </a:r>
            <a:r>
              <a:rPr lang="pl-PL" sz="1600" dirty="0" smtClean="0"/>
              <a:t>: prawdopodobieństwo to stosunek ilości wystąpień danego zdarzenia do ilości wszystkich wystąpień.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859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117848" y="1473793"/>
            <a:ext cx="856895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nominalna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wynikiem pomiaru jest rozłączna kategoria, np.: kolor oczu, płeć, grupa krwi, </a:t>
            </a: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porządkowa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podobnie jak nominalna, tylko że wyniki można jednoznacznie uporządkować, np.: stopień znajomości języka: podstawowy, średnio zaawansowany, zaawansowany, biegły, lub masa ciała: niedowaga, norma, nadwaga, otyłość. Skala ta może być wyrażana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pomocy cyfr,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np.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skala </a:t>
            </a:r>
            <a:r>
              <a:rPr lang="pl-PL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Apgar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(0-10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przedziałowa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(interwałowa, równomierna) - tak jak porządkowa, tylko że można obliczyć odległość między wynikami, większość pomiarów należy do tej skali, np.: ciśnienie krwi, masa ciała,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temperatura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ilorazowa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to samo co skala przedziałowa z tym że iloraz ma sens (istnieje bezwzględne zero), np. wiek, 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3568" y="692696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Skale pomiarowe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7836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467544" y="404664"/>
            <a:ext cx="5485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Sposoby przedstawiania surowych danych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340768"/>
            <a:ext cx="664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Histogram (skala ilorazowa i przedziałowa – zmienne ciągłe)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0" y="1710080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467544" y="404664"/>
            <a:ext cx="5485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Sposoby przedstawiania surowych danych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340768"/>
            <a:ext cx="810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Histogram skumulowany (skala ilorazowa i przedziałowa – zmienne ciągłe)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99207"/>
            <a:ext cx="5942857" cy="4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wykresy słupkowe - zmienne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dyskretne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081422" cy="53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548680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wykresy kołowe - wszystkie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184"/>
            <a:ext cx="3739514" cy="280463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936437" cy="29523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60" y="3789820"/>
            <a:ext cx="4178960" cy="299098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7504" y="429309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nominalna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220072" y="4766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porządkowa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553200" y="466242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ilorazowa</a:t>
            </a:r>
            <a:endParaRPr lang="pl-PL" dirty="0"/>
          </a:p>
        </p:txBody>
      </p:sp>
      <p:cxnSp>
        <p:nvCxnSpPr>
          <p:cNvPr id="11" name="Łącznik prosty ze strzałką 10"/>
          <p:cNvCxnSpPr>
            <a:stCxn id="7" idx="0"/>
          </p:cNvCxnSpPr>
          <p:nvPr/>
        </p:nvCxnSpPr>
        <p:spPr>
          <a:xfrm flipV="1">
            <a:off x="732034" y="3284984"/>
            <a:ext cx="52117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5724128" y="4828112"/>
            <a:ext cx="862497" cy="20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łamany 16"/>
          <p:cNvCxnSpPr>
            <a:stCxn id="8" idx="3"/>
            <a:endCxn id="5" idx="0"/>
          </p:cNvCxnSpPr>
          <p:nvPr/>
        </p:nvCxnSpPr>
        <p:spPr>
          <a:xfrm>
            <a:off x="6648668" y="661338"/>
            <a:ext cx="251591" cy="3193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30385" y="570368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 rotWithShape="1">
          <a:blip r:embed="rId2"/>
          <a:srcRect l="14635" r="6120"/>
          <a:stretch/>
        </p:blipFill>
        <p:spPr>
          <a:xfrm>
            <a:off x="429175" y="1964602"/>
            <a:ext cx="8312414" cy="23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548680"/>
            <a:ext cx="213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Wykres rozrzutu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54868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Statystyka opisowa</a:t>
            </a:r>
            <a:endParaRPr lang="pl-PL" sz="20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268760"/>
            <a:ext cx="76279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Miary położenia</a:t>
            </a:r>
          </a:p>
          <a:p>
            <a:endParaRPr lang="pl-PL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Średnia arytmetyczna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Mediana – wartość środkowa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Moda – wartość najczęściej występująca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 err="1" smtClean="0"/>
              <a:t>Kwartyle</a:t>
            </a:r>
            <a:r>
              <a:rPr lang="pl-PL" dirty="0" smtClean="0"/>
              <a:t> (Q</a:t>
            </a:r>
            <a:r>
              <a:rPr lang="pl-PL" baseline="-25000" dirty="0"/>
              <a:t>1</a:t>
            </a:r>
            <a:r>
              <a:rPr lang="pl-PL" dirty="0" smtClean="0"/>
              <a:t> – dolny </a:t>
            </a:r>
            <a:r>
              <a:rPr lang="pl-PL" dirty="0" err="1" smtClean="0"/>
              <a:t>kwartyl</a:t>
            </a:r>
            <a:r>
              <a:rPr lang="pl-PL" dirty="0" smtClean="0"/>
              <a:t> i Q</a:t>
            </a:r>
            <a:r>
              <a:rPr lang="pl-PL" baseline="-25000" dirty="0"/>
              <a:t>3</a:t>
            </a:r>
            <a:r>
              <a:rPr lang="pl-PL" dirty="0" smtClean="0"/>
              <a:t> – górny </a:t>
            </a:r>
            <a:r>
              <a:rPr lang="pl-PL" dirty="0" err="1" smtClean="0"/>
              <a:t>kwartyl</a:t>
            </a:r>
            <a:r>
              <a:rPr lang="pl-PL" dirty="0" smtClean="0"/>
              <a:t>, </a:t>
            </a:r>
            <a:r>
              <a:rPr lang="pl-PL" dirty="0" err="1" smtClean="0"/>
              <a:t>percentyle</a:t>
            </a:r>
            <a:r>
              <a:rPr lang="pl-PL" dirty="0" smtClean="0"/>
              <a:t> (</a:t>
            </a:r>
            <a:r>
              <a:rPr lang="pl-PL" dirty="0" err="1" smtClean="0"/>
              <a:t>centyle</a:t>
            </a:r>
            <a:r>
              <a:rPr lang="pl-PL" dirty="0" smtClean="0"/>
              <a:t>)) </a:t>
            </a:r>
            <a:endParaRPr lang="pl-PL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/>
          </p:nvPr>
        </p:nvGraphicFramePr>
        <p:xfrm>
          <a:off x="3563888" y="1844824"/>
          <a:ext cx="1080120" cy="6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3" imgW="711000" imgH="431640" progId="Equation.DSMT4">
                  <p:embed/>
                </p:oleObj>
              </mc:Choice>
              <mc:Fallback>
                <p:oleObj name="Equation" r:id="rId3" imgW="71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1844824"/>
                        <a:ext cx="1080120" cy="65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539552" y="5517232"/>
            <a:ext cx="75608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70581" y="83671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Miary rozrzutu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683568" y="1628800"/>
            <a:ext cx="31021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Wariancja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Odchylenie standardowe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Odchylenie ćwiartkowe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Współczynnik zmienności</a:t>
            </a:r>
          </a:p>
        </p:txBody>
      </p:sp>
      <p:graphicFrame>
        <p:nvGraphicFramePr>
          <p:cNvPr id="30" name="Obiekt 29"/>
          <p:cNvGraphicFramePr>
            <a:graphicFrameLocks noChangeAspect="1"/>
          </p:cNvGraphicFramePr>
          <p:nvPr>
            <p:extLst/>
          </p:nvPr>
        </p:nvGraphicFramePr>
        <p:xfrm>
          <a:off x="3131840" y="1844824"/>
          <a:ext cx="196963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0" name="Equation" r:id="rId3" imgW="1180800" imgH="431640" progId="Equation.DSMT4">
                  <p:embed/>
                </p:oleObj>
              </mc:Choice>
              <mc:Fallback>
                <p:oleObj name="Equation" r:id="rId3" imgW="1180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1844824"/>
                        <a:ext cx="1969631" cy="7200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iekt 30"/>
          <p:cNvGraphicFramePr>
            <a:graphicFrameLocks noChangeAspect="1"/>
          </p:cNvGraphicFramePr>
          <p:nvPr>
            <p:extLst/>
          </p:nvPr>
        </p:nvGraphicFramePr>
        <p:xfrm>
          <a:off x="3923927" y="2815936"/>
          <a:ext cx="1217377" cy="54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1" name="Equation" r:id="rId5" imgW="571320" imgH="253800" progId="Equation.DSMT4">
                  <p:embed/>
                </p:oleObj>
              </mc:Choice>
              <mc:Fallback>
                <p:oleObj name="Equation" r:id="rId5" imgW="57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7" y="2815936"/>
                        <a:ext cx="1217377" cy="5410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iekt 31"/>
          <p:cNvGraphicFramePr>
            <a:graphicFrameLocks noChangeAspect="1"/>
          </p:cNvGraphicFramePr>
          <p:nvPr>
            <p:extLst/>
          </p:nvPr>
        </p:nvGraphicFramePr>
        <p:xfrm>
          <a:off x="3759199" y="3608388"/>
          <a:ext cx="1700726" cy="68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2"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59199" y="3608388"/>
                        <a:ext cx="1700726" cy="6847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iekt 32"/>
          <p:cNvGraphicFramePr>
            <a:graphicFrameLocks noChangeAspect="1"/>
          </p:cNvGraphicFramePr>
          <p:nvPr>
            <p:extLst/>
          </p:nvPr>
        </p:nvGraphicFramePr>
        <p:xfrm>
          <a:off x="4234695" y="4651419"/>
          <a:ext cx="866775" cy="81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3" name="Equation" r:id="rId9" imgW="419040" imgH="393480" progId="Equation.DSMT4">
                  <p:embed/>
                </p:oleObj>
              </mc:Choice>
              <mc:Fallback>
                <p:oleObj name="Equation" r:id="rId9" imgW="419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34695" y="4651419"/>
                        <a:ext cx="866775" cy="8142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iekt 33"/>
          <p:cNvGraphicFramePr>
            <a:graphicFrameLocks noChangeAspect="1"/>
          </p:cNvGraphicFramePr>
          <p:nvPr>
            <p:extLst/>
          </p:nvPr>
        </p:nvGraphicFramePr>
        <p:xfrm>
          <a:off x="5796136" y="4651419"/>
          <a:ext cx="1080120" cy="81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4" name="Equation" r:id="rId11" imgW="520560" imgH="393480" progId="Equation.DSMT4">
                  <p:embed/>
                </p:oleObj>
              </mc:Choice>
              <mc:Fallback>
                <p:oleObj name="Equation" r:id="rId11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96136" y="4651419"/>
                        <a:ext cx="1080120" cy="8166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3" y="265414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Estymatory</a:t>
            </a:r>
            <a:endParaRPr lang="pl-PL" sz="21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39" y="2525979"/>
            <a:ext cx="8519911" cy="52503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0" y="1385578"/>
            <a:ext cx="7894035" cy="645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40" y="3481716"/>
            <a:ext cx="8356514" cy="13437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836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l="22663" t="28981" r="18893"/>
          <a:stretch/>
        </p:blipFill>
        <p:spPr>
          <a:xfrm>
            <a:off x="319133" y="1833550"/>
            <a:ext cx="6818879" cy="165678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319133" y="265414"/>
            <a:ext cx="83439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Estymatory</a:t>
            </a:r>
            <a:endParaRPr lang="pl-PL" sz="21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31283" y="1226138"/>
            <a:ext cx="266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Optymalny estymator jest: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539552" y="5517232"/>
            <a:ext cx="75608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Gwiazda 4-ramienna 13"/>
          <p:cNvSpPr/>
          <p:nvPr/>
        </p:nvSpPr>
        <p:spPr>
          <a:xfrm>
            <a:off x="4068423" y="5347457"/>
            <a:ext cx="230186" cy="288032"/>
          </a:xfrm>
          <a:prstGeom prst="star4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440545" y="5451216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142014" y="5439212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2123728" y="5439212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3668452" y="5439212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5731024" y="5442209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2627784" y="5442209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5220072" y="5442209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3275856" y="5445224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4572000" y="5419465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5502518" y="5451216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3457785" y="5439212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3865157" y="5439212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4347371" y="5451216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4867436" y="5439212"/>
            <a:ext cx="171323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6809592" y="5441203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4044680" y="5367204"/>
            <a:ext cx="273472" cy="28803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5003736" y="5352027"/>
            <a:ext cx="273472" cy="288032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Elipsa 31"/>
          <p:cNvSpPr/>
          <p:nvPr/>
        </p:nvSpPr>
        <p:spPr>
          <a:xfrm>
            <a:off x="2915816" y="4248247"/>
            <a:ext cx="144016" cy="14401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3238607" y="4132597"/>
            <a:ext cx="2361544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600" dirty="0" smtClean="0"/>
              <a:t>Estymator nieobciążony</a:t>
            </a:r>
            <a:endParaRPr lang="pl-PL" sz="1600" dirty="0"/>
          </a:p>
        </p:txBody>
      </p:sp>
      <p:sp>
        <p:nvSpPr>
          <p:cNvPr id="34" name="Elipsa 33"/>
          <p:cNvSpPr/>
          <p:nvPr/>
        </p:nvSpPr>
        <p:spPr>
          <a:xfrm>
            <a:off x="2915816" y="6084472"/>
            <a:ext cx="144016" cy="144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/>
          <p:cNvSpPr txBox="1"/>
          <p:nvPr/>
        </p:nvSpPr>
        <p:spPr>
          <a:xfrm>
            <a:off x="3238607" y="5968822"/>
            <a:ext cx="1909433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600" dirty="0" smtClean="0"/>
              <a:t>Estymator obciążony</a:t>
            </a:r>
            <a:endParaRPr lang="pl-PL" sz="16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4876995" y="4772854"/>
            <a:ext cx="1636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Wartość dla populacji</a:t>
            </a:r>
            <a:endParaRPr lang="pl-PL" sz="1200" dirty="0"/>
          </a:p>
        </p:txBody>
      </p:sp>
      <p:cxnSp>
        <p:nvCxnSpPr>
          <p:cNvPr id="37" name="Łącznik prosty ze strzałką 36"/>
          <p:cNvCxnSpPr>
            <a:stCxn id="36" idx="1"/>
            <a:endCxn id="30" idx="7"/>
          </p:cNvCxnSpPr>
          <p:nvPr/>
        </p:nvCxnSpPr>
        <p:spPr>
          <a:xfrm flipH="1">
            <a:off x="4278103" y="4911354"/>
            <a:ext cx="598892" cy="49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22977" r="1296"/>
          <a:stretch/>
        </p:blipFill>
        <p:spPr>
          <a:xfrm>
            <a:off x="570368" y="1549919"/>
            <a:ext cx="7849355" cy="262363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19133" y="265414"/>
            <a:ext cx="18627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Estymatory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5691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319133" y="265414"/>
            <a:ext cx="18627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Estymatory</a:t>
            </a:r>
            <a:endParaRPr lang="pl-PL" sz="2100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2"/>
          <a:srcRect l="22349"/>
          <a:stretch/>
        </p:blipFill>
        <p:spPr>
          <a:xfrm>
            <a:off x="319133" y="1168566"/>
            <a:ext cx="6751623" cy="50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3" y="265414"/>
            <a:ext cx="18627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Estymatory</a:t>
            </a:r>
            <a:endParaRPr lang="pl-PL" sz="21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4" y="1361921"/>
            <a:ext cx="8401801" cy="1064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23292"/>
          <a:stretch/>
        </p:blipFill>
        <p:spPr>
          <a:xfrm>
            <a:off x="559014" y="3824459"/>
            <a:ext cx="8426092" cy="1580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43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3" y="265414"/>
            <a:ext cx="34290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Znajdywanie Estymatorów</a:t>
            </a:r>
            <a:endParaRPr lang="pl-PL" sz="21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2977"/>
          <a:stretch/>
        </p:blipFill>
        <p:spPr>
          <a:xfrm>
            <a:off x="434565" y="1452412"/>
            <a:ext cx="7900188" cy="40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3" y="265414"/>
            <a:ext cx="34290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Znajdywanie Estymatorów</a:t>
            </a:r>
            <a:endParaRPr lang="pl-PL" sz="2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570366" y="1263219"/>
            <a:ext cx="7995271" cy="154335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79009" y="3449370"/>
            <a:ext cx="7886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Metoda najmniejszych kwadratów – </a:t>
            </a:r>
            <a:r>
              <a:rPr lang="pl-PL" dirty="0" smtClean="0"/>
              <a:t>Polega na tym, że minimalizuje się średnią odległość kwadratową między danymi eksperymentalnymi a modelem </a:t>
            </a:r>
            <a:r>
              <a:rPr lang="pl-PL" dirty="0" smtClean="0">
                <a:sym typeface="Wingdings" panose="05000000000000000000" pitchFamily="2" charset="2"/>
              </a:rPr>
              <a:t> szczegóły przy okazji regresji.</a:t>
            </a:r>
            <a:r>
              <a:rPr lang="pl-PL" dirty="0" smtClean="0"/>
              <a:t>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000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30385" y="570368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4809" t="9223" r="826" b="3754"/>
          <a:stretch/>
        </p:blipFill>
        <p:spPr>
          <a:xfrm>
            <a:off x="410108" y="2670772"/>
            <a:ext cx="8527919" cy="290616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0108" y="1778127"/>
            <a:ext cx="696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Definicja </a:t>
            </a:r>
            <a:r>
              <a:rPr lang="pl-PL" sz="2000" b="1" dirty="0"/>
              <a:t>prawdopodobieństwa – aksjomatyczna (</a:t>
            </a:r>
            <a:r>
              <a:rPr lang="pl-PL" sz="2000" b="1" dirty="0" err="1"/>
              <a:t>Kolmogorow</a:t>
            </a:r>
            <a:r>
              <a:rPr lang="pl-PL" sz="2000" b="1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6771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070583"/>
              </p:ext>
            </p:extLst>
          </p:nvPr>
        </p:nvGraphicFramePr>
        <p:xfrm>
          <a:off x="790951" y="1440791"/>
          <a:ext cx="6552728" cy="341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163163"/>
              </p:ext>
            </p:extLst>
          </p:nvPr>
        </p:nvGraphicFramePr>
        <p:xfrm>
          <a:off x="546100" y="4832350"/>
          <a:ext cx="691515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4" imgW="3504960" imgH="914400" progId="Equation.DSMT4">
                  <p:embed/>
                </p:oleObj>
              </mc:Choice>
              <mc:Fallback>
                <p:oleObj name="Equation" r:id="rId4" imgW="35049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100" y="4832350"/>
                        <a:ext cx="6915150" cy="18049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319133" y="265414"/>
            <a:ext cx="49771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Estymacja przedziałowa średniej</a:t>
            </a:r>
            <a:endParaRPr lang="pl-PL" sz="21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/>
          <a:srcRect l="22960" r="5038"/>
          <a:stretch/>
        </p:blipFill>
        <p:spPr>
          <a:xfrm>
            <a:off x="546100" y="855857"/>
            <a:ext cx="5954586" cy="5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71</a:t>
            </a:fld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696744" cy="4136225"/>
          </a:xfrm>
          <a:prstGeom prst="rect">
            <a:avLst/>
          </a:prstGeom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694618"/>
              </p:ext>
            </p:extLst>
          </p:nvPr>
        </p:nvGraphicFramePr>
        <p:xfrm>
          <a:off x="1927225" y="4929188"/>
          <a:ext cx="4784725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4" imgW="2425680" imgH="761760" progId="Equation.DSMT4">
                  <p:embed/>
                </p:oleObj>
              </mc:Choice>
              <mc:Fallback>
                <p:oleObj name="Equation" r:id="rId4" imgW="24256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225" y="4929188"/>
                        <a:ext cx="4784725" cy="1503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300192" y="246348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k=n-1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19133" y="265414"/>
            <a:ext cx="7014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Estymacja przedziałowa średniej (rozkład t-Studenta)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576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51394" y="1171270"/>
            <a:ext cx="6696744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Dwa sformułowania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przedziale ufności z prawdopodobieństwem 1-α znajduje się średnia z populacji. </a:t>
            </a: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(1-α)*100% przedziałów ufności utworzonych dla losowo wybranych próbek znajduje się średnia z populacji.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9133" y="265414"/>
            <a:ext cx="7014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Estymacja przedziałowa średniej (rozkład t-Studenta)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7250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r="24706"/>
          <a:stretch/>
        </p:blipFill>
        <p:spPr>
          <a:xfrm>
            <a:off x="768345" y="892816"/>
            <a:ext cx="5715136" cy="71870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19133" y="265414"/>
            <a:ext cx="7014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Estymacja przedziałowa odchylenia standardowego</a:t>
            </a:r>
            <a:endParaRPr lang="pl-PL" sz="2100" dirty="0"/>
          </a:p>
        </p:txBody>
      </p:sp>
      <p:pic>
        <p:nvPicPr>
          <p:cNvPr id="45058" name="Picture 2" descr="Chi-square pdf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62" y="1511929"/>
            <a:ext cx="5296278" cy="35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60577"/>
              </p:ext>
            </p:extLst>
          </p:nvPr>
        </p:nvGraphicFramePr>
        <p:xfrm>
          <a:off x="700951" y="5317917"/>
          <a:ext cx="4973205" cy="89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Equation" r:id="rId5" imgW="2857320" imgH="507960" progId="Equation.DSMT4">
                  <p:embed/>
                </p:oleObj>
              </mc:Choice>
              <mc:Fallback>
                <p:oleObj name="Equation" r:id="rId5" imgW="28573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51" y="5317917"/>
                        <a:ext cx="4973205" cy="892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2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3" y="265414"/>
            <a:ext cx="7014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Testowanie hipotez statystycznych – testy parametryczne</a:t>
            </a:r>
            <a:endParaRPr lang="pl-PL" sz="21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15279"/>
          <a:stretch/>
        </p:blipFill>
        <p:spPr>
          <a:xfrm>
            <a:off x="543207" y="1381156"/>
            <a:ext cx="7920792" cy="106328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69956" y="3144680"/>
            <a:ext cx="225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Hipotezy dwustronne: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69956" y="4744015"/>
            <a:ext cx="23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Hipotezy jednostronne:</a:t>
            </a:r>
            <a:endParaRPr lang="pl-PL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641278"/>
              </p:ext>
            </p:extLst>
          </p:nvPr>
        </p:nvGraphicFramePr>
        <p:xfrm>
          <a:off x="3440315" y="3144679"/>
          <a:ext cx="1369945" cy="43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6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315" y="3144679"/>
                        <a:ext cx="1369945" cy="433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42641"/>
              </p:ext>
            </p:extLst>
          </p:nvPr>
        </p:nvGraphicFramePr>
        <p:xfrm>
          <a:off x="3440316" y="3703765"/>
          <a:ext cx="1367074" cy="44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7"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316" y="3703765"/>
                        <a:ext cx="1367074" cy="443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94537"/>
              </p:ext>
            </p:extLst>
          </p:nvPr>
        </p:nvGraphicFramePr>
        <p:xfrm>
          <a:off x="3401796" y="4800135"/>
          <a:ext cx="1405594" cy="44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8" name="Equation" r:id="rId8" imgW="749300" imgH="228600" progId="Equation.DSMT4">
                  <p:embed/>
                </p:oleObj>
              </mc:Choice>
              <mc:Fallback>
                <p:oleObj name="Equation" r:id="rId8" imgW="7493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796" y="4800135"/>
                        <a:ext cx="1405594" cy="444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864128"/>
              </p:ext>
            </p:extLst>
          </p:nvPr>
        </p:nvGraphicFramePr>
        <p:xfrm>
          <a:off x="3440316" y="5370502"/>
          <a:ext cx="1367074" cy="44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9" name="Equation" r:id="rId10" imgW="736600" imgH="228600" progId="Equation.DSMT4">
                  <p:embed/>
                </p:oleObj>
              </mc:Choice>
              <mc:Fallback>
                <p:oleObj name="Equation" r:id="rId10" imgW="736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316" y="5370502"/>
                        <a:ext cx="1367074" cy="443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93275"/>
              </p:ext>
            </p:extLst>
          </p:nvPr>
        </p:nvGraphicFramePr>
        <p:xfrm>
          <a:off x="5808509" y="4747611"/>
          <a:ext cx="1405594" cy="44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0" name="Equation" r:id="rId12" imgW="749160" imgH="228600" progId="Equation.DSMT4">
                  <p:embed/>
                </p:oleObj>
              </mc:Choice>
              <mc:Fallback>
                <p:oleObj name="Equation" r:id="rId12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509" y="4747611"/>
                        <a:ext cx="1405594" cy="444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12189"/>
              </p:ext>
            </p:extLst>
          </p:nvPr>
        </p:nvGraphicFramePr>
        <p:xfrm>
          <a:off x="5857875" y="5318125"/>
          <a:ext cx="13430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1" name="Equation" r:id="rId14" imgW="723600" imgH="228600" progId="Equation.DSMT4">
                  <p:embed/>
                </p:oleObj>
              </mc:Choice>
              <mc:Fallback>
                <p:oleObj name="Equation" r:id="rId14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5318125"/>
                        <a:ext cx="1343025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0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75</a:t>
            </a:fld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5" y="2500089"/>
            <a:ext cx="5373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 smtClean="0"/>
              <a:t>: hipoteza zerowa – wyjściowa</a:t>
            </a:r>
          </a:p>
          <a:p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</a:t>
            </a:r>
            <a:r>
              <a:rPr lang="pl-PL" dirty="0"/>
              <a:t>hipoteza </a:t>
            </a:r>
            <a:r>
              <a:rPr lang="pl-PL" dirty="0" smtClean="0"/>
              <a:t>alternatywna </a:t>
            </a:r>
            <a:r>
              <a:rPr lang="pl-PL" dirty="0"/>
              <a:t>– </a:t>
            </a:r>
            <a:r>
              <a:rPr lang="pl-PL" dirty="0" smtClean="0"/>
              <a:t>to co chcemy wykazać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38837"/>
              </p:ext>
            </p:extLst>
          </p:nvPr>
        </p:nvGraphicFramePr>
        <p:xfrm>
          <a:off x="683568" y="3343738"/>
          <a:ext cx="6696744" cy="196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703296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</a:t>
                      </a:r>
                      <a:r>
                        <a:rPr lang="pl-PL" baseline="-25000" dirty="0" smtClean="0"/>
                        <a:t>0</a:t>
                      </a:r>
                      <a:r>
                        <a:rPr lang="pl-PL" baseline="0" dirty="0" smtClean="0"/>
                        <a:t> prawdziwa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H</a:t>
                      </a:r>
                      <a:r>
                        <a:rPr lang="pl-PL" baseline="-25000" dirty="0" smtClean="0"/>
                        <a:t>1</a:t>
                      </a:r>
                      <a:r>
                        <a:rPr lang="pl-PL" baseline="0" dirty="0" smtClean="0"/>
                        <a:t> prawdziwa</a:t>
                      </a:r>
                      <a:endParaRPr lang="pl-PL" dirty="0" smtClean="0"/>
                    </a:p>
                  </a:txBody>
                  <a:tcPr/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nie odrzucamy H</a:t>
                      </a:r>
                      <a:r>
                        <a:rPr lang="pl-PL" b="1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pl-PL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ok  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1-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błąd 2 rodzaju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3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akceptujemy H</a:t>
                      </a:r>
                      <a:r>
                        <a:rPr lang="pl-PL" b="1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błąd 1 rodzaju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ok   </a:t>
                      </a:r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1-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5829247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1-</a:t>
            </a:r>
            <a:r>
              <a:rPr lang="el-GR" dirty="0" smtClean="0"/>
              <a:t>β</a:t>
            </a:r>
            <a:r>
              <a:rPr lang="pl-PL" dirty="0" smtClean="0"/>
              <a:t> – moc testu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4965"/>
          <a:stretch/>
        </p:blipFill>
        <p:spPr>
          <a:xfrm>
            <a:off x="395535" y="935879"/>
            <a:ext cx="6900735" cy="118263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19133" y="265414"/>
            <a:ext cx="7014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Testowanie hipotez statystycznych – testy parametryczne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6568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76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jednej próbki </a:t>
            </a:r>
          </a:p>
          <a:p>
            <a:r>
              <a:rPr lang="pl-PL" dirty="0" smtClean="0"/>
              <a:t>porównanie średniej z populacji z wartością tablicową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539553" y="1268760"/>
                <a:ext cx="8147248" cy="532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Założenia: rozkład normalny w populacji, lub duża próbka (tak aby można było skorzystać z CTG, błąd 1 rodzaju </a:t>
                </a:r>
                <a:r>
                  <a:rPr lang="el-GR" dirty="0" smtClean="0"/>
                  <a:t>α</a:t>
                </a:r>
                <a:endParaRPr lang="pl-PL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pl-PL" dirty="0" smtClean="0"/>
                  <a:t>Hipotezy: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: </a:t>
                </a:r>
                <a:r>
                  <a:rPr lang="pl-PL" dirty="0" smtClean="0"/>
                  <a:t>μ=μ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, σ=σ</a:t>
                </a:r>
                <a:r>
                  <a:rPr lang="pl-PL" baseline="-25000" dirty="0"/>
                  <a:t>0</a:t>
                </a:r>
                <a:r>
                  <a:rPr lang="pl-PL" dirty="0"/>
                  <a:t>;   </a:t>
                </a: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μ</a:t>
                </a:r>
                <a:r>
                  <a:rPr lang="pl-PL" dirty="0"/>
                  <a:t>≠μ</a:t>
                </a:r>
                <a:r>
                  <a:rPr lang="pl-PL" baseline="-25000" dirty="0"/>
                  <a:t>0</a:t>
                </a:r>
                <a:r>
                  <a:rPr lang="pl-PL" dirty="0"/>
                  <a:t>, σ=σ</a:t>
                </a:r>
                <a:r>
                  <a:rPr lang="pl-PL" baseline="-25000" dirty="0"/>
                  <a:t>0</a:t>
                </a:r>
                <a:r>
                  <a:rPr lang="pl-PL" dirty="0"/>
                  <a:t> </a:t>
                </a:r>
                <a:endParaRPr lang="pl-PL" dirty="0" smtClean="0"/>
              </a:p>
              <a:p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Znajdź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i S, oraz oblicz statystykę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i="1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dirty="0" smtClean="0"/>
                  <a:t>   </a:t>
                </a:r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oblicz t</a:t>
                </a:r>
                <a:r>
                  <a:rPr lang="pl-PL" baseline="-25000" dirty="0" smtClean="0"/>
                  <a:t>α/2  </a:t>
                </a:r>
                <a:r>
                  <a:rPr lang="pl-PL" dirty="0" smtClean="0"/>
                  <a:t>dla n-1 stopni swobody i sprawdź czy t należy do przedziału ufności, czyli, czy jest między  -t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i 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</a:t>
                </a:r>
                <a:r>
                  <a:rPr lang="pl-PL" dirty="0" smtClean="0">
                    <a:sym typeface="Wingdings" panose="05000000000000000000" pitchFamily="2" charset="2"/>
                  </a:rPr>
                  <a:t></a:t>
                </a:r>
                <a:r>
                  <a:rPr lang="pl-PL" dirty="0" smtClean="0"/>
                  <a:t> jeśli tak to nie mamy podstaw do odrzucenia 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w przeciwnym razie </a:t>
                </a:r>
                <a:r>
                  <a:rPr lang="pl-PL" dirty="0"/>
                  <a:t>odrzucamy H</a:t>
                </a:r>
                <a:r>
                  <a:rPr lang="pl-PL" baseline="-25000" dirty="0"/>
                  <a:t>0 </a:t>
                </a:r>
                <a:r>
                  <a:rPr lang="pl-PL" dirty="0"/>
                  <a:t>i przyjmujemy H</a:t>
                </a:r>
                <a:r>
                  <a:rPr lang="pl-PL" baseline="-25000" dirty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wartość </a:t>
                </a:r>
                <a:r>
                  <a:rPr lang="pl-PL" dirty="0"/>
                  <a:t>P  - Jeśli P&gt;α → </a:t>
                </a:r>
                <a:r>
                  <a:rPr lang="pl-PL" dirty="0" smtClean="0"/>
                  <a:t>nie odrzucamy 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, jeśli P&lt;α → odrzucamy </a:t>
                </a:r>
                <a:r>
                  <a:rPr lang="pl-PL" dirty="0" smtClean="0"/>
                  <a:t>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i przyjmujemy H</a:t>
                </a:r>
                <a:r>
                  <a:rPr lang="pl-PL" baseline="-25000" dirty="0" smtClean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268760"/>
                <a:ext cx="8147248" cy="5325304"/>
              </a:xfrm>
              <a:prstGeom prst="rect">
                <a:avLst/>
              </a:prstGeom>
              <a:blipFill rotWithShape="0">
                <a:blip r:embed="rId3"/>
                <a:stretch>
                  <a:fillRect l="-674" t="-5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50837"/>
              </p:ext>
            </p:extLst>
          </p:nvPr>
        </p:nvGraphicFramePr>
        <p:xfrm>
          <a:off x="5552267" y="3449370"/>
          <a:ext cx="1064432" cy="56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4" imgW="799753" imgH="431613" progId="Equation.DSMT4">
                  <p:embed/>
                </p:oleObj>
              </mc:Choice>
              <mc:Fallback>
                <p:oleObj name="Equation" r:id="rId4" imgW="799753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267" y="3449370"/>
                        <a:ext cx="1064432" cy="563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6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/>
          <a:srcRect l="30676"/>
          <a:stretch/>
        </p:blipFill>
        <p:spPr>
          <a:xfrm>
            <a:off x="395536" y="1753635"/>
            <a:ext cx="7271561" cy="237474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95536" y="332656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jednej próbki </a:t>
            </a:r>
          </a:p>
          <a:p>
            <a:r>
              <a:rPr lang="pl-PL" dirty="0" smtClean="0"/>
              <a:t>porównanie średniej z populacji z wartością tablicową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2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78</a:t>
            </a:fld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6" y="1797385"/>
            <a:ext cx="7374713" cy="344249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19133" y="265414"/>
            <a:ext cx="7014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Testowanie hipotez statystycznych – testy parametryczne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1022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79</a:t>
            </a:fld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392573" y="1229462"/>
            <a:ext cx="72728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Wybór testu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Zdefiniuj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hipotezę zerową i alternatywną, oraz poziom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istotności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Zbierz odpowiednie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Oblicz wartość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statystyki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Porównaj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statystyki z wartościami krytycznymi odpowiedniego rozkładu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↕</a:t>
            </a: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6"/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Zinterpretuj wartość P.</a:t>
            </a:r>
            <a:endParaRPr lang="pl-PL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9133" y="265414"/>
            <a:ext cx="70141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Testowanie hipotez statystycznych – testy parametryczne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0736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39850" y="325925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4966"/>
          <a:stretch/>
        </p:blipFill>
        <p:spPr>
          <a:xfrm>
            <a:off x="239850" y="1311730"/>
            <a:ext cx="7654772" cy="55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80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683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dwóch próbek zależnych (związanych)  </a:t>
            </a:r>
          </a:p>
          <a:p>
            <a:r>
              <a:rPr lang="pl-PL" dirty="0" smtClean="0"/>
              <a:t>porównanie średnich z dwóch populacji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504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Założenia: rozkład normalny różnicy, lub duża próbka, błąd 1 rodzaju </a:t>
            </a:r>
            <a:r>
              <a:rPr lang="el-GR" dirty="0" smtClean="0"/>
              <a:t>α</a:t>
            </a: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/>
              <a:t>: </a:t>
            </a:r>
            <a:r>
              <a:rPr lang="pl-PL" dirty="0" smtClean="0"/>
              <a:t>μ</a:t>
            </a:r>
            <a:r>
              <a:rPr lang="pl-PL" baseline="-25000" dirty="0" smtClean="0"/>
              <a:t>1</a:t>
            </a:r>
            <a:r>
              <a:rPr lang="pl-PL" dirty="0" smtClean="0"/>
              <a:t>=μ</a:t>
            </a:r>
            <a:r>
              <a:rPr lang="pl-PL" baseline="-25000" dirty="0" smtClean="0"/>
              <a:t>2</a:t>
            </a:r>
            <a:r>
              <a:rPr lang="pl-PL" dirty="0" smtClean="0"/>
              <a:t>,  </a:t>
            </a:r>
            <a:r>
              <a:rPr lang="pl-PL" dirty="0"/>
              <a:t>lub </a:t>
            </a:r>
            <a:r>
              <a:rPr lang="pl-PL" dirty="0" smtClean="0"/>
              <a:t>μ=0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μ</a:t>
            </a:r>
            <a:r>
              <a:rPr lang="pl-PL" baseline="-25000" dirty="0" smtClean="0"/>
              <a:t>1</a:t>
            </a:r>
            <a:r>
              <a:rPr lang="pl-PL" dirty="0" smtClean="0"/>
              <a:t>≠μ</a:t>
            </a:r>
            <a:r>
              <a:rPr lang="pl-PL" baseline="-25000" dirty="0"/>
              <a:t>2</a:t>
            </a:r>
            <a:r>
              <a:rPr lang="pl-PL" dirty="0" smtClean="0"/>
              <a:t>,  </a:t>
            </a:r>
            <a:r>
              <a:rPr lang="pl-PL" dirty="0"/>
              <a:t>lub </a:t>
            </a:r>
            <a:r>
              <a:rPr lang="pl-PL" dirty="0" smtClean="0"/>
              <a:t>μ≠0</a:t>
            </a:r>
          </a:p>
          <a:p>
            <a:pPr lvl="1"/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smtClean="0"/>
              <a:t>Znajdź d=x</a:t>
            </a:r>
            <a:r>
              <a:rPr lang="pl-PL" baseline="-25000" dirty="0" smtClean="0"/>
              <a:t>1</a:t>
            </a:r>
            <a:r>
              <a:rPr lang="pl-PL" dirty="0" smtClean="0"/>
              <a:t>-x</a:t>
            </a:r>
            <a:r>
              <a:rPr lang="pl-PL" baseline="-25000" dirty="0" smtClean="0"/>
              <a:t>2</a:t>
            </a:r>
            <a:r>
              <a:rPr lang="pl-PL" dirty="0" smtClean="0"/>
              <a:t> i oblicz statystykę </a:t>
            </a:r>
          </a:p>
          <a:p>
            <a:pPr marL="342900" lvl="2" indent="-342900">
              <a:buFont typeface="+mj-lt"/>
              <a:buAutoNum type="arabicPeriod" startAt="3"/>
            </a:pPr>
            <a:endParaRPr lang="pl-PL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smtClean="0"/>
              <a:t>oblicz t</a:t>
            </a:r>
            <a:r>
              <a:rPr lang="pl-PL" baseline="-25000" dirty="0" smtClean="0"/>
              <a:t>α/2 </a:t>
            </a:r>
            <a:r>
              <a:rPr lang="pl-PL" dirty="0" smtClean="0"/>
              <a:t>dla n-1 stopni swobody i  sprawdź czy t należy do przedziału ufności, czyli, czy jest między  -t</a:t>
            </a:r>
            <a:r>
              <a:rPr lang="pl-PL" baseline="-25000" dirty="0" smtClean="0"/>
              <a:t>α/2</a:t>
            </a:r>
            <a:r>
              <a:rPr lang="pl-PL" dirty="0" smtClean="0"/>
              <a:t> i t</a:t>
            </a:r>
            <a:r>
              <a:rPr lang="pl-PL" baseline="-25000" dirty="0" smtClean="0"/>
              <a:t>α/2</a:t>
            </a:r>
            <a:r>
              <a:rPr lang="pl-PL" dirty="0" smtClean="0"/>
              <a:t> </a:t>
            </a:r>
            <a:r>
              <a:rPr lang="pl-PL" dirty="0" smtClean="0">
                <a:sym typeface="Wingdings" panose="05000000000000000000" pitchFamily="2" charset="2"/>
              </a:rPr>
              <a:t></a:t>
            </a:r>
            <a:r>
              <a:rPr lang="pl-PL" dirty="0" smtClean="0"/>
              <a:t> jeśli tak to nie mamy podstaw do odrzucenia H</a:t>
            </a:r>
            <a:r>
              <a:rPr lang="pl-PL" baseline="-25000" dirty="0" smtClean="0"/>
              <a:t>0 </a:t>
            </a:r>
            <a:r>
              <a:rPr lang="pl-PL" dirty="0" smtClean="0"/>
              <a:t>w przeciwnym razie </a:t>
            </a:r>
            <a:r>
              <a:rPr lang="pl-PL" dirty="0"/>
              <a:t>odrzucamy H</a:t>
            </a:r>
            <a:r>
              <a:rPr lang="pl-PL" baseline="-25000" dirty="0"/>
              <a:t>0 </a:t>
            </a:r>
            <a:r>
              <a:rPr lang="pl-PL" dirty="0"/>
              <a:t>i przyjmujemy H</a:t>
            </a:r>
            <a:r>
              <a:rPr lang="pl-PL" baseline="-25000" dirty="0"/>
              <a:t>1</a:t>
            </a:r>
            <a:endParaRPr lang="pl-PL" dirty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r>
              <a:rPr lang="pl-PL" dirty="0" smtClean="0"/>
              <a:t>wartość </a:t>
            </a:r>
            <a:r>
              <a:rPr lang="pl-PL" dirty="0"/>
              <a:t>P  - Jeśli P&gt;α → </a:t>
            </a:r>
            <a:r>
              <a:rPr lang="pl-PL" dirty="0" smtClean="0"/>
              <a:t>nie odrzucamy H</a:t>
            </a:r>
            <a:r>
              <a:rPr lang="pl-PL" baseline="-25000" dirty="0" smtClean="0"/>
              <a:t>0</a:t>
            </a:r>
            <a:r>
              <a:rPr lang="pl-PL" dirty="0"/>
              <a:t>, jeśli P&lt;α → odrzucamy </a:t>
            </a:r>
            <a:r>
              <a:rPr lang="pl-PL" dirty="0" smtClean="0"/>
              <a:t>H</a:t>
            </a:r>
            <a:r>
              <a:rPr lang="pl-PL" baseline="-25000" dirty="0" smtClean="0"/>
              <a:t>0 </a:t>
            </a:r>
            <a:r>
              <a:rPr lang="pl-PL" dirty="0" smtClean="0"/>
              <a:t>i przyjmujemy H</a:t>
            </a:r>
            <a:r>
              <a:rPr lang="pl-PL" baseline="-25000" dirty="0" smtClean="0"/>
              <a:t>1</a:t>
            </a:r>
            <a:endParaRPr lang="pl-PL" dirty="0"/>
          </a:p>
          <a:p>
            <a:pPr marL="342900" lvl="2" indent="-342900">
              <a:buFont typeface="+mj-lt"/>
              <a:buAutoNum type="arabicPeriod" startAt="3"/>
            </a:pPr>
            <a:endParaRPr lang="pl-PL" dirty="0"/>
          </a:p>
          <a:p>
            <a:pPr marL="342900" lvl="2" indent="-342900">
              <a:buFont typeface="+mj-lt"/>
              <a:buAutoNum type="arabicPeriod" startAt="3"/>
            </a:pPr>
            <a:endParaRPr lang="pl-PL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53219"/>
              </p:ext>
            </p:extLst>
          </p:nvPr>
        </p:nvGraphicFramePr>
        <p:xfrm>
          <a:off x="4155541" y="3105339"/>
          <a:ext cx="914400" cy="570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Equation" r:id="rId3" imgW="736600" imgH="457200" progId="Equation.DSMT4">
                  <p:embed/>
                </p:oleObj>
              </mc:Choice>
              <mc:Fallback>
                <p:oleObj name="Equation" r:id="rId3" imgW="7366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541" y="3105339"/>
                        <a:ext cx="914400" cy="570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56765"/>
              </p:ext>
            </p:extLst>
          </p:nvPr>
        </p:nvGraphicFramePr>
        <p:xfrm>
          <a:off x="5350599" y="3105339"/>
          <a:ext cx="1482041" cy="570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599" y="3105339"/>
                        <a:ext cx="1482041" cy="5700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31147"/>
          <a:stretch/>
        </p:blipFill>
        <p:spPr>
          <a:xfrm>
            <a:off x="395536" y="2106559"/>
            <a:ext cx="6143969" cy="89919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5536" y="332656"/>
            <a:ext cx="6836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dwóch próbek zależnych (związanych)  </a:t>
            </a:r>
          </a:p>
          <a:p>
            <a:r>
              <a:rPr lang="pl-PL" dirty="0" smtClean="0"/>
              <a:t>porównanie średnich z dwóch populacji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82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332656"/>
            <a:ext cx="718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dwóch prób niezależnych (niezwiązanych) </a:t>
            </a:r>
          </a:p>
          <a:p>
            <a:r>
              <a:rPr lang="pl-PL" dirty="0" smtClean="0"/>
              <a:t>porównanie średnich z dwóch populacji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539553" y="1268760"/>
                <a:ext cx="8147248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Założenia: rozkład normalny w obu populacjach, lub duże próbki, </a:t>
                </a:r>
                <a:r>
                  <a:rPr lang="pl-PL" dirty="0"/>
                  <a:t>równe wariancje (</a:t>
                </a:r>
                <a:r>
                  <a:rPr lang="pl-PL" dirty="0" smtClean="0"/>
                  <a:t>σ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=σ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) i wielkości prób (</a:t>
                </a:r>
                <a:r>
                  <a:rPr lang="pt-PT" dirty="0" smtClean="0"/>
                  <a:t>n</a:t>
                </a:r>
                <a:r>
                  <a:rPr lang="pt-PT" baseline="-25000" dirty="0" smtClean="0"/>
                  <a:t>1</a:t>
                </a:r>
                <a:r>
                  <a:rPr lang="pt-PT" dirty="0" smtClean="0"/>
                  <a:t>=n</a:t>
                </a:r>
                <a:r>
                  <a:rPr lang="pt-PT" baseline="-25000" dirty="0" smtClean="0"/>
                  <a:t>2</a:t>
                </a:r>
                <a:r>
                  <a:rPr lang="pt-PT" dirty="0" smtClean="0"/>
                  <a:t>=n</a:t>
                </a:r>
                <a:r>
                  <a:rPr lang="pl-PL" dirty="0" smtClean="0"/>
                  <a:t>), błąd 1 rodzaju </a:t>
                </a:r>
                <a:r>
                  <a:rPr lang="el-GR" dirty="0" smtClean="0"/>
                  <a:t>α</a:t>
                </a:r>
                <a:endParaRPr lang="pl-PL" dirty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Hipotezy: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l-PL" dirty="0" smtClean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μ</a:t>
                </a:r>
                <a:r>
                  <a:rPr lang="pl-PL" baseline="-25000" dirty="0"/>
                  <a:t>1</a:t>
                </a:r>
                <a:r>
                  <a:rPr lang="pl-PL" dirty="0"/>
                  <a:t>=μ</a:t>
                </a:r>
                <a:r>
                  <a:rPr lang="pl-PL" baseline="-25000" dirty="0"/>
                  <a:t>2</a:t>
                </a:r>
                <a:r>
                  <a:rPr lang="pl-PL" dirty="0"/>
                  <a:t>, </a:t>
                </a:r>
                <a:r>
                  <a:rPr lang="pl-PL" dirty="0" smtClean="0"/>
                  <a:t>σ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=σ</a:t>
                </a:r>
                <a:r>
                  <a:rPr lang="pl-PL" baseline="-25000" dirty="0"/>
                  <a:t>2</a:t>
                </a: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μ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≠μ</a:t>
                </a:r>
                <a:r>
                  <a:rPr lang="pl-PL" baseline="-25000" dirty="0" smtClean="0"/>
                  <a:t>2</a:t>
                </a:r>
                <a:r>
                  <a:rPr lang="pl-PL" dirty="0" smtClean="0"/>
                  <a:t>, σ</a:t>
                </a:r>
                <a:r>
                  <a:rPr lang="pl-PL" baseline="-25000" dirty="0" smtClean="0"/>
                  <a:t>1</a:t>
                </a:r>
                <a:r>
                  <a:rPr lang="pl-PL" dirty="0"/>
                  <a:t>=</a:t>
                </a:r>
                <a:r>
                  <a:rPr lang="pl-PL" dirty="0" smtClean="0"/>
                  <a:t>σ</a:t>
                </a:r>
                <a:r>
                  <a:rPr lang="pl-PL" baseline="-25000" dirty="0" smtClean="0"/>
                  <a:t>2</a:t>
                </a:r>
                <a:endParaRPr lang="pl-PL" dirty="0"/>
              </a:p>
              <a:p>
                <a:pPr lvl="1"/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Znajdź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dirty="0" smtClean="0"/>
                  <a:t> oblicz statystykę                             gdzie</a:t>
                </a:r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oblicz t</a:t>
                </a:r>
                <a:r>
                  <a:rPr lang="pl-PL" baseline="-25000" dirty="0" smtClean="0"/>
                  <a:t>α/2 </a:t>
                </a:r>
                <a:r>
                  <a:rPr lang="pl-PL" dirty="0"/>
                  <a:t> </a:t>
                </a:r>
                <a:r>
                  <a:rPr lang="pl-PL" dirty="0" smtClean="0"/>
                  <a:t>dla </a:t>
                </a:r>
                <a:r>
                  <a:rPr lang="pl-PL" dirty="0" err="1" smtClean="0"/>
                  <a:t>df</a:t>
                </a:r>
                <a:r>
                  <a:rPr lang="pl-PL" dirty="0" smtClean="0"/>
                  <a:t>=2n-2 i  sprawdź czy t należy do przedziału ufności, czyli, czy jest między  -t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i t</a:t>
                </a:r>
                <a:r>
                  <a:rPr lang="pl-PL" baseline="-25000" dirty="0" smtClean="0"/>
                  <a:t>α/2</a:t>
                </a:r>
                <a:r>
                  <a:rPr lang="pl-PL" dirty="0" smtClean="0"/>
                  <a:t> </a:t>
                </a:r>
                <a:r>
                  <a:rPr lang="pl-PL" dirty="0" smtClean="0">
                    <a:sym typeface="Wingdings" panose="05000000000000000000" pitchFamily="2" charset="2"/>
                  </a:rPr>
                  <a:t></a:t>
                </a:r>
                <a:r>
                  <a:rPr lang="pl-PL" dirty="0" smtClean="0"/>
                  <a:t> jeśli tak to nie mamy podstaw do odrzucenia 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w przeciwnym razie </a:t>
                </a:r>
                <a:r>
                  <a:rPr lang="pl-PL" dirty="0"/>
                  <a:t>odrzucamy H</a:t>
                </a:r>
                <a:r>
                  <a:rPr lang="pl-PL" baseline="-25000" dirty="0"/>
                  <a:t>0 </a:t>
                </a:r>
                <a:r>
                  <a:rPr lang="pl-PL" dirty="0"/>
                  <a:t>i przyjmujemy H</a:t>
                </a:r>
                <a:r>
                  <a:rPr lang="pl-PL" baseline="-25000" dirty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baseline="-25000" dirty="0" smtClean="0"/>
              </a:p>
              <a:p>
                <a:pPr marL="342900" lvl="2" indent="-342900">
                  <a:buFont typeface="+mj-lt"/>
                  <a:buAutoNum type="arabicPeriod" startAt="3"/>
                </a:pPr>
                <a:r>
                  <a:rPr lang="pl-PL" dirty="0" smtClean="0"/>
                  <a:t>wartość </a:t>
                </a:r>
                <a:r>
                  <a:rPr lang="pl-PL" dirty="0"/>
                  <a:t>P  - Jeśli P&gt;α → </a:t>
                </a:r>
                <a:r>
                  <a:rPr lang="pl-PL" dirty="0" smtClean="0"/>
                  <a:t>nie odrzucamy H</a:t>
                </a:r>
                <a:r>
                  <a:rPr lang="pl-PL" baseline="-25000" dirty="0" smtClean="0"/>
                  <a:t>0</a:t>
                </a:r>
                <a:r>
                  <a:rPr lang="pl-PL" dirty="0"/>
                  <a:t>, jeśli P&lt;α → odrzucamy </a:t>
                </a:r>
                <a:r>
                  <a:rPr lang="pl-PL" dirty="0" smtClean="0"/>
                  <a:t>H</a:t>
                </a:r>
                <a:r>
                  <a:rPr lang="pl-PL" baseline="-25000" dirty="0" smtClean="0"/>
                  <a:t>0 </a:t>
                </a:r>
                <a:r>
                  <a:rPr lang="pl-PL" dirty="0" smtClean="0"/>
                  <a:t>i przyjmujemy H</a:t>
                </a:r>
                <a:r>
                  <a:rPr lang="pl-PL" baseline="-25000" dirty="0" smtClean="0"/>
                  <a:t>1</a:t>
                </a: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  <a:p>
                <a:pPr marL="342900" lvl="2" indent="-342900">
                  <a:buFont typeface="+mj-lt"/>
                  <a:buAutoNum type="arabicPeriod" startAt="3"/>
                </a:pPr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1268760"/>
                <a:ext cx="8147248" cy="5170646"/>
              </a:xfrm>
              <a:prstGeom prst="rect">
                <a:avLst/>
              </a:prstGeom>
              <a:blipFill rotWithShape="0">
                <a:blip r:embed="rId3"/>
                <a:stretch>
                  <a:fillRect l="-674" t="-590" r="-9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67058"/>
              </p:ext>
            </p:extLst>
          </p:nvPr>
        </p:nvGraphicFramePr>
        <p:xfrm>
          <a:off x="3895089" y="3422809"/>
          <a:ext cx="1152128" cy="60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Equation" r:id="rId4" imgW="889000" imgH="469900" progId="Equation.DSMT4">
                  <p:embed/>
                </p:oleObj>
              </mc:Choice>
              <mc:Fallback>
                <p:oleObj name="Equation" r:id="rId4" imgW="889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089" y="3422809"/>
                        <a:ext cx="1152128" cy="607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12099"/>
              </p:ext>
            </p:extLst>
          </p:nvPr>
        </p:nvGraphicFramePr>
        <p:xfrm>
          <a:off x="6130599" y="3327991"/>
          <a:ext cx="2280641" cy="55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Equation" r:id="rId6" imgW="1333500" imgH="330200" progId="Equation.DSMT4">
                  <p:embed/>
                </p:oleObj>
              </mc:Choice>
              <mc:Fallback>
                <p:oleObj name="Equation" r:id="rId6" imgW="1333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599" y="3327991"/>
                        <a:ext cx="2280641" cy="553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30205"/>
          <a:stretch/>
        </p:blipFill>
        <p:spPr>
          <a:xfrm>
            <a:off x="395536" y="2384534"/>
            <a:ext cx="7274934" cy="92903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332656"/>
            <a:ext cx="718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t-Studenta dla dwóch prób niezależnych (niezwiązanych) </a:t>
            </a:r>
          </a:p>
          <a:p>
            <a:r>
              <a:rPr lang="pl-PL" dirty="0" smtClean="0"/>
              <a:t>porównanie średnich z dwóch populacji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5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84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</a:t>
            </a:r>
            <a:r>
              <a:rPr lang="pl-PL" b="1" dirty="0" err="1" smtClean="0"/>
              <a:t>Shapiro</a:t>
            </a:r>
            <a:r>
              <a:rPr lang="pl-PL" b="1" dirty="0" smtClean="0"/>
              <a:t>-Wilka </a:t>
            </a:r>
          </a:p>
          <a:p>
            <a:r>
              <a:rPr lang="pl-PL" dirty="0" smtClean="0"/>
              <a:t>Sprawdzanie normalności rozkładu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 smtClean="0"/>
              <a:t>: rozkład w populacji jest rozkładem normalnym</a:t>
            </a:r>
          </a:p>
          <a:p>
            <a:pPr lvl="1"/>
            <a:r>
              <a:rPr lang="pl-PL" dirty="0" smtClean="0"/>
              <a:t>H</a:t>
            </a:r>
            <a:r>
              <a:rPr lang="pl-PL" baseline="-25000" dirty="0" smtClean="0"/>
              <a:t>1</a:t>
            </a:r>
            <a:r>
              <a:rPr lang="pl-PL" dirty="0" smtClean="0"/>
              <a:t>: w populacji nie ma rozkładu normalnego</a:t>
            </a:r>
          </a:p>
          <a:p>
            <a:pPr marL="0" lvl="2"/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2"/>
            </a:pPr>
            <a:r>
              <a:rPr lang="pl-PL" dirty="0" smtClean="0"/>
              <a:t>wartość </a:t>
            </a:r>
            <a:r>
              <a:rPr lang="pl-PL" dirty="0"/>
              <a:t>P  - Jeśli P&gt;α → </a:t>
            </a:r>
            <a:r>
              <a:rPr lang="pl-PL" dirty="0" smtClean="0"/>
              <a:t>nie odrzucamy H</a:t>
            </a:r>
            <a:r>
              <a:rPr lang="pl-PL" baseline="-25000" dirty="0" smtClean="0"/>
              <a:t>0</a:t>
            </a:r>
            <a:r>
              <a:rPr lang="pl-PL" dirty="0"/>
              <a:t>, jeśli P&lt;α → odrzucamy </a:t>
            </a:r>
            <a:r>
              <a:rPr lang="pl-PL" dirty="0" smtClean="0"/>
              <a:t>H</a:t>
            </a:r>
            <a:r>
              <a:rPr lang="pl-PL" baseline="-25000" dirty="0" smtClean="0"/>
              <a:t>0 </a:t>
            </a:r>
            <a:r>
              <a:rPr lang="pl-PL" dirty="0" smtClean="0"/>
              <a:t>i przyjmujemy H</a:t>
            </a:r>
            <a:r>
              <a:rPr lang="pl-PL" baseline="-25000" dirty="0" smtClean="0"/>
              <a:t>1</a:t>
            </a: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8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85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Test </a:t>
            </a:r>
            <a:r>
              <a:rPr lang="pl-PL" b="1" dirty="0" err="1" smtClean="0"/>
              <a:t>Levene’a</a:t>
            </a:r>
            <a:r>
              <a:rPr lang="pl-PL" b="1" dirty="0" smtClean="0"/>
              <a:t> </a:t>
            </a:r>
          </a:p>
          <a:p>
            <a:r>
              <a:rPr lang="pl-PL" dirty="0" smtClean="0"/>
              <a:t>Sprawdzanie jednorodności wariancji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3" y="126876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pl-PL" dirty="0" smtClean="0"/>
              <a:t>Hipotezy:  </a:t>
            </a:r>
          </a:p>
          <a:p>
            <a:pPr marL="342900" indent="-342900">
              <a:buFont typeface="+mj-lt"/>
              <a:buAutoNum type="arabicPeriod"/>
            </a:pPr>
            <a:endParaRPr lang="pl-PL" dirty="0" smtClean="0"/>
          </a:p>
          <a:p>
            <a:pPr lvl="1"/>
            <a:r>
              <a:rPr lang="pl-PL" dirty="0"/>
              <a:t>H</a:t>
            </a:r>
            <a:r>
              <a:rPr lang="pl-PL" baseline="-25000" dirty="0"/>
              <a:t>0</a:t>
            </a:r>
            <a:r>
              <a:rPr lang="pl-PL" dirty="0"/>
              <a:t>: σ</a:t>
            </a:r>
            <a:r>
              <a:rPr lang="pl-PL" baseline="-25000" dirty="0"/>
              <a:t>1</a:t>
            </a:r>
            <a:r>
              <a:rPr lang="pl-PL" dirty="0"/>
              <a:t>=σ</a:t>
            </a:r>
            <a:r>
              <a:rPr lang="pl-PL" baseline="-25000" dirty="0"/>
              <a:t>2  </a:t>
            </a:r>
            <a:r>
              <a:rPr lang="pl-PL" dirty="0"/>
              <a:t>wariancje są jednorodne</a:t>
            </a:r>
          </a:p>
          <a:p>
            <a:pPr lvl="1"/>
            <a:r>
              <a:rPr lang="pl-PL" dirty="0"/>
              <a:t>H</a:t>
            </a:r>
            <a:r>
              <a:rPr lang="pl-PL" baseline="-25000" dirty="0"/>
              <a:t>1</a:t>
            </a:r>
            <a:r>
              <a:rPr lang="pl-PL" dirty="0"/>
              <a:t>: σ</a:t>
            </a:r>
            <a:r>
              <a:rPr lang="pl-PL" baseline="-25000" dirty="0"/>
              <a:t>1</a:t>
            </a:r>
            <a:r>
              <a:rPr lang="pl-PL" dirty="0"/>
              <a:t>≠σ</a:t>
            </a:r>
            <a:r>
              <a:rPr lang="pl-PL" baseline="-25000" dirty="0"/>
              <a:t>2  </a:t>
            </a:r>
            <a:r>
              <a:rPr lang="pl-PL" dirty="0"/>
              <a:t>wariancje nie są jednorodne</a:t>
            </a:r>
          </a:p>
          <a:p>
            <a:pPr marL="0" lvl="2"/>
            <a:endParaRPr lang="pl-PL" baseline="-25000" dirty="0" smtClean="0"/>
          </a:p>
          <a:p>
            <a:pPr marL="342900" lvl="2" indent="-342900">
              <a:buFont typeface="+mj-lt"/>
              <a:buAutoNum type="arabicPeriod" startAt="3"/>
            </a:pPr>
            <a:endParaRPr lang="pl-PL" baseline="-25000" dirty="0" smtClean="0"/>
          </a:p>
          <a:p>
            <a:pPr marL="342900" lvl="2" indent="-342900">
              <a:buFont typeface="+mj-lt"/>
              <a:buAutoNum type="arabicPeriod" startAt="2"/>
            </a:pPr>
            <a:r>
              <a:rPr lang="pl-PL" dirty="0" smtClean="0"/>
              <a:t>wartość </a:t>
            </a:r>
            <a:r>
              <a:rPr lang="pl-PL" dirty="0"/>
              <a:t>P  - Jeśli P&gt;α → </a:t>
            </a:r>
            <a:r>
              <a:rPr lang="pl-PL" dirty="0" smtClean="0"/>
              <a:t>nie odrzucamy H</a:t>
            </a:r>
            <a:r>
              <a:rPr lang="pl-PL" baseline="-25000" dirty="0" smtClean="0"/>
              <a:t>0</a:t>
            </a:r>
            <a:r>
              <a:rPr lang="pl-PL" dirty="0"/>
              <a:t>, jeśli P&lt;α → odrzucamy </a:t>
            </a:r>
            <a:r>
              <a:rPr lang="pl-PL" dirty="0" smtClean="0"/>
              <a:t>H</a:t>
            </a:r>
            <a:r>
              <a:rPr lang="pl-PL" baseline="-25000" dirty="0" smtClean="0"/>
              <a:t>0 </a:t>
            </a:r>
            <a:r>
              <a:rPr lang="pl-PL" dirty="0" smtClean="0"/>
              <a:t>i przyjmujemy H</a:t>
            </a:r>
            <a:r>
              <a:rPr lang="pl-PL" baseline="-25000" dirty="0" smtClean="0"/>
              <a:t>1</a:t>
            </a: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  <a:p>
            <a:pPr marL="342900" lvl="2" indent="-342900">
              <a:buFont typeface="+mj-lt"/>
              <a:buAutoNum type="arabicPeriod" startAt="2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2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2" y="265414"/>
            <a:ext cx="8173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91612" y="995810"/>
            <a:ext cx="410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Oszacowanie zależności – wykres rozrzutu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/>
          <a:stretch/>
        </p:blipFill>
        <p:spPr>
          <a:xfrm>
            <a:off x="660020" y="1473561"/>
            <a:ext cx="7667903" cy="52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2" y="265414"/>
            <a:ext cx="8173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21110" y="1150374"/>
            <a:ext cx="402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Współczynnik korelacji liniowej dla próby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2265965" y="2217651"/>
                <a:ext cx="4773932" cy="9716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l-PL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sz="2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l-PL" sz="24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l-PL" sz="24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l-PL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pl-PL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l-PL" sz="2400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pl-PL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l-PL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sz="24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pl-PL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l-PL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l-PL" sz="2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965" y="2217651"/>
                <a:ext cx="4773932" cy="971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914702"/>
              </p:ext>
            </p:extLst>
          </p:nvPr>
        </p:nvGraphicFramePr>
        <p:xfrm>
          <a:off x="3694988" y="3887272"/>
          <a:ext cx="1938896" cy="108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4" imgW="787058" imgH="444307" progId="Equation.DSMT4">
                  <p:embed/>
                </p:oleObj>
              </mc:Choice>
              <mc:Fallback>
                <p:oleObj name="Equation" r:id="rId4" imgW="787058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988" y="3887272"/>
                        <a:ext cx="1938896" cy="10821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3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88</a:t>
            </a:fld>
            <a:endParaRPr lang="en-GB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332656"/>
            <a:ext cx="72220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  <a:p>
            <a:r>
              <a:rPr lang="pl-PL" dirty="0" smtClean="0"/>
              <a:t>Współczynnik korelacji liniowej Pearsona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444511" y="1340768"/>
                <a:ext cx="8147248" cy="4362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 </a:t>
                </a:r>
                <a:r>
                  <a:rPr lang="pl-PL" b="1" dirty="0" smtClean="0"/>
                  <a:t>Założenia</a:t>
                </a:r>
                <a:r>
                  <a:rPr lang="pl-PL" dirty="0" smtClean="0"/>
                  <a:t>: rozkład normalny obu zmiennych, brak podgrup i wyników odstających, przewidywanie zależności liniowej</a:t>
                </a:r>
                <a:endParaRPr lang="pl-PL" dirty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Definicja:</a:t>
                </a: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pl-PL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pl-PL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pl-PL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pl-PL" dirty="0"/>
              </a:p>
              <a:p>
                <a:pPr marL="342900" lvl="1" indent="-342900">
                  <a:buFont typeface="+mj-lt"/>
                  <a:buAutoNum type="arabicPeriod"/>
                </a:pPr>
                <a:endParaRPr lang="pl-PL" dirty="0" smtClean="0"/>
              </a:p>
              <a:p>
                <a:pPr marL="0" lvl="1"/>
                <a:endParaRPr lang="pl-PL" dirty="0" smtClean="0"/>
              </a:p>
              <a:p>
                <a:pPr marL="342900" lvl="1" indent="-342900">
                  <a:buFont typeface="+mj-lt"/>
                  <a:buAutoNum type="arabicPeriod" startAt="3"/>
                </a:pPr>
                <a:r>
                  <a:rPr lang="pl-PL" dirty="0" smtClean="0"/>
                  <a:t>Hipotezy (test na istotność </a:t>
                </a:r>
                <a:r>
                  <a:rPr lang="pl-PL" dirty="0" err="1" smtClean="0"/>
                  <a:t>wsp</a:t>
                </a:r>
                <a:r>
                  <a:rPr lang="pl-PL" dirty="0" smtClean="0"/>
                  <a:t>. </a:t>
                </a:r>
                <a:r>
                  <a:rPr lang="pl-PL" dirty="0"/>
                  <a:t>k</a:t>
                </a:r>
                <a:r>
                  <a:rPr lang="pl-PL" dirty="0" smtClean="0"/>
                  <a:t>orelacji liniowej):  </a:t>
                </a:r>
                <a:endParaRPr lang="pl-PL" dirty="0"/>
              </a:p>
              <a:p>
                <a:pPr marL="342900" indent="-342900">
                  <a:buFont typeface="+mj-lt"/>
                  <a:buAutoNum type="arabicPeriod" startAt="3"/>
                </a:pP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=0</a:t>
                </a:r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≠0</a:t>
                </a:r>
                <a:endParaRPr lang="pl-PL" baseline="-25000" dirty="0"/>
              </a:p>
              <a:p>
                <a:pPr lvl="1"/>
                <a:r>
                  <a:rPr lang="pl-PL" dirty="0" smtClean="0"/>
                  <a:t>Statystyka testowa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𝑟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test t-studenta z </a:t>
                </a:r>
                <a:r>
                  <a:rPr lang="pl-PL" dirty="0"/>
                  <a:t>n-2 stopniami swobody</a:t>
                </a:r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pl-PL" dirty="0" smtClean="0"/>
                  <a:t>Jeśli P&gt;</a:t>
                </a:r>
                <a:r>
                  <a:rPr lang="el-GR" dirty="0" smtClean="0"/>
                  <a:t>α</a:t>
                </a:r>
                <a:r>
                  <a:rPr lang="pl-PL" dirty="0" smtClean="0"/>
                  <a:t> </a:t>
                </a:r>
                <a:r>
                  <a:rPr lang="pl-PL" dirty="0" smtClean="0">
                    <a:sym typeface="Wingdings" panose="05000000000000000000" pitchFamily="2" charset="2"/>
                  </a:rPr>
                  <a:t> H</a:t>
                </a:r>
                <a:r>
                  <a:rPr lang="pl-PL" baseline="-25000" dirty="0" smtClean="0">
                    <a:sym typeface="Wingdings" panose="05000000000000000000" pitchFamily="2" charset="2"/>
                  </a:rPr>
                  <a:t>0</a:t>
                </a:r>
                <a:r>
                  <a:rPr lang="pl-PL" dirty="0" smtClean="0">
                    <a:sym typeface="Wingdings" panose="05000000000000000000" pitchFamily="2" charset="2"/>
                  </a:rPr>
                  <a:t> , a jeśli P&lt;</a:t>
                </a:r>
                <a:r>
                  <a:rPr lang="el-GR" dirty="0" smtClean="0">
                    <a:sym typeface="Wingdings" panose="05000000000000000000" pitchFamily="2" charset="2"/>
                  </a:rPr>
                  <a:t>α</a:t>
                </a:r>
                <a:r>
                  <a:rPr lang="pl-PL" dirty="0" smtClean="0">
                    <a:sym typeface="Wingdings" panose="05000000000000000000" pitchFamily="2" charset="2"/>
                  </a:rPr>
                  <a:t>  H</a:t>
                </a:r>
                <a:r>
                  <a:rPr lang="pl-PL" baseline="-25000" dirty="0" smtClean="0">
                    <a:sym typeface="Wingdings" panose="05000000000000000000" pitchFamily="2" charset="2"/>
                  </a:rPr>
                  <a:t>1</a:t>
                </a:r>
                <a:endParaRPr lang="pl-PL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1" y="1340768"/>
                <a:ext cx="8147248" cy="4362476"/>
              </a:xfrm>
              <a:prstGeom prst="rect">
                <a:avLst/>
              </a:prstGeom>
              <a:blipFill rotWithShape="0">
                <a:blip r:embed="rId3"/>
                <a:stretch>
                  <a:fillRect l="-674" t="-838" b="-125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iekt 5"/>
          <p:cNvGraphicFramePr>
            <a:graphicFrameLocks noChangeAspect="1"/>
          </p:cNvGraphicFramePr>
          <p:nvPr>
            <p:extLst/>
          </p:nvPr>
        </p:nvGraphicFramePr>
        <p:xfrm>
          <a:off x="7020272" y="2276872"/>
          <a:ext cx="1553553" cy="87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4" imgW="787058" imgH="444307" progId="Equation.DSMT4">
                  <p:embed/>
                </p:oleObj>
              </mc:Choice>
              <mc:Fallback>
                <p:oleObj name="Equation" r:id="rId4" imgW="78705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276872"/>
                        <a:ext cx="1553553" cy="879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53305-F4DA-439F-AF29-086D85E9EE37}" type="slidenum">
              <a:rPr lang="en-GB" smtClean="0"/>
              <a:pPr>
                <a:defRPr/>
              </a:pPr>
              <a:t>89</a:t>
            </a:fld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332656"/>
            <a:ext cx="72220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  <a:p>
            <a:r>
              <a:rPr lang="pl-PL" dirty="0" smtClean="0"/>
              <a:t>Współczynnik korelacji liniowej Pearsona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444511" y="1340768"/>
                <a:ext cx="8147248" cy="3830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+mj-lt"/>
                  <a:buAutoNum type="arabicPeriod"/>
                </a:pPr>
                <a:r>
                  <a:rPr lang="pl-PL" dirty="0" smtClean="0"/>
                  <a:t>Hipotezy (inny test na </a:t>
                </a:r>
                <a:r>
                  <a:rPr lang="pl-PL" dirty="0" err="1" smtClean="0"/>
                  <a:t>wsp</a:t>
                </a:r>
                <a:r>
                  <a:rPr lang="pl-PL" dirty="0" smtClean="0"/>
                  <a:t>. </a:t>
                </a:r>
                <a:r>
                  <a:rPr lang="pl-PL" dirty="0"/>
                  <a:t>k</a:t>
                </a:r>
                <a:r>
                  <a:rPr lang="pl-PL" dirty="0" smtClean="0"/>
                  <a:t>orelacji liniowej):  </a:t>
                </a:r>
                <a:endParaRPr lang="pl-PL" dirty="0"/>
              </a:p>
              <a:p>
                <a:pPr marL="342900" indent="-342900">
                  <a:buFont typeface="+mj-lt"/>
                  <a:buAutoNum type="arabicPeriod" startAt="3"/>
                </a:pPr>
                <a:endParaRPr lang="pl-PL" dirty="0"/>
              </a:p>
              <a:p>
                <a:pPr lvl="1"/>
                <a:r>
                  <a:rPr lang="pl-PL" dirty="0"/>
                  <a:t>H</a:t>
                </a:r>
                <a:r>
                  <a:rPr lang="pl-PL" baseline="-25000" dirty="0"/>
                  <a:t>0</a:t>
                </a:r>
                <a:r>
                  <a:rPr lang="pl-PL" dirty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=</a:t>
                </a:r>
                <a:r>
                  <a:rPr lang="el-GR" dirty="0" smtClean="0"/>
                  <a:t>ρ</a:t>
                </a:r>
                <a:r>
                  <a:rPr lang="pl-PL" baseline="-25000" dirty="0" smtClean="0"/>
                  <a:t>0</a:t>
                </a:r>
                <a:endParaRPr lang="pl-PL" dirty="0" smtClean="0"/>
              </a:p>
              <a:p>
                <a:pPr lvl="1"/>
                <a:r>
                  <a:rPr lang="pl-PL" dirty="0" smtClean="0"/>
                  <a:t>H</a:t>
                </a:r>
                <a:r>
                  <a:rPr lang="pl-PL" baseline="-25000" dirty="0" smtClean="0"/>
                  <a:t>1</a:t>
                </a:r>
                <a:r>
                  <a:rPr lang="pl-PL" dirty="0" smtClean="0"/>
                  <a:t>: </a:t>
                </a:r>
                <a:r>
                  <a:rPr lang="el-GR" dirty="0" smtClean="0"/>
                  <a:t>ρ</a:t>
                </a:r>
                <a:r>
                  <a:rPr lang="pl-PL" dirty="0" smtClean="0"/>
                  <a:t>≠</a:t>
                </a:r>
                <a:r>
                  <a:rPr lang="el-GR" dirty="0" smtClean="0"/>
                  <a:t>ρ</a:t>
                </a:r>
                <a:r>
                  <a:rPr lang="pl-PL" baseline="-25000" dirty="0" smtClean="0"/>
                  <a:t>0</a:t>
                </a:r>
              </a:p>
              <a:p>
                <a:pPr lvl="1"/>
                <a:endParaRPr lang="pl-PL" baseline="-25000" dirty="0"/>
              </a:p>
              <a:p>
                <a:r>
                  <a:rPr lang="pl-PL" dirty="0" smtClean="0"/>
                  <a:t>Statystyka testowa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rad>
                      </m:den>
                    </m:f>
                    <m:r>
                      <a:rPr lang="pl-PL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pl-PL" i="1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pl-PL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- rozkład Gaussa </a:t>
                </a:r>
              </a:p>
              <a:p>
                <a:endParaRPr lang="pl-PL" dirty="0" smtClean="0"/>
              </a:p>
              <a:p>
                <a:endParaRPr lang="pl-PL" dirty="0"/>
              </a:p>
              <a:p>
                <a:r>
                  <a:rPr lang="pl-PL" dirty="0" smtClean="0"/>
                  <a:t>transformacja odwrotna</a:t>
                </a:r>
                <a:r>
                  <a:rPr lang="pl-PL" dirty="0" smtClean="0">
                    <a:sym typeface="Wingdings" panose="05000000000000000000" pitchFamily="2" charset="2"/>
                  </a:rPr>
                  <a:t> </a:t>
                </a:r>
                <a:endParaRPr lang="pl-PL" dirty="0"/>
              </a:p>
              <a:p>
                <a:pPr lvl="1"/>
                <a:endParaRPr lang="pl-PL" dirty="0" smtClean="0"/>
              </a:p>
              <a:p>
                <a:pPr lvl="1"/>
                <a:endParaRPr lang="pl-PL" dirty="0"/>
              </a:p>
              <a:p>
                <a:r>
                  <a:rPr lang="pl-PL" dirty="0" smtClean="0"/>
                  <a:t>Przedział </a:t>
                </a:r>
                <a:r>
                  <a:rPr lang="pl-PL" dirty="0"/>
                  <a:t>ufności dla </a:t>
                </a:r>
                <a:r>
                  <a:rPr lang="pl-PL" dirty="0" smtClean="0"/>
                  <a:t>z 	</a:t>
                </a:r>
                <a:r>
                  <a:rPr lang="pl-PL" dirty="0" smtClean="0">
                    <a:sym typeface="Wingdings" panose="05000000000000000000" pitchFamily="2" charset="2"/>
                  </a:rPr>
                  <a:t>	 stąd poprzez transformację odwrotną 				otrzymujemy przedział ufności dla </a:t>
                </a:r>
                <a:r>
                  <a:rPr lang="el-GR" dirty="0" smtClean="0"/>
                  <a:t>ρ</a:t>
                </a:r>
                <a:r>
                  <a:rPr lang="pl-PL" dirty="0" smtClean="0"/>
                  <a:t> </a:t>
                </a:r>
                <a:endParaRPr lang="pl-PL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1" y="1340768"/>
                <a:ext cx="8147248" cy="3830664"/>
              </a:xfrm>
              <a:prstGeom prst="rect">
                <a:avLst/>
              </a:prstGeom>
              <a:blipFill rotWithShape="0">
                <a:blip r:embed="rId3"/>
                <a:stretch>
                  <a:fillRect l="-674" t="-955" b="-1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iekt 9"/>
          <p:cNvGraphicFramePr>
            <a:graphicFrameLocks noChangeAspect="1"/>
          </p:cNvGraphicFramePr>
          <p:nvPr>
            <p:extLst/>
          </p:nvPr>
        </p:nvGraphicFramePr>
        <p:xfrm>
          <a:off x="3491880" y="3429000"/>
          <a:ext cx="1224136" cy="769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4" imgW="660400" imgH="419100" progId="Equation.DSMT4">
                  <p:embed/>
                </p:oleObj>
              </mc:Choice>
              <mc:Fallback>
                <p:oleObj name="Equation" r:id="rId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429000"/>
                        <a:ext cx="1224136" cy="769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663260"/>
              </p:ext>
            </p:extLst>
          </p:nvPr>
        </p:nvGraphicFramePr>
        <p:xfrm>
          <a:off x="755576" y="5171432"/>
          <a:ext cx="2995896" cy="92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Equation" r:id="rId6" imgW="1485720" imgH="457200" progId="Equation.DSMT4">
                  <p:embed/>
                </p:oleObj>
              </mc:Choice>
              <mc:Fallback>
                <p:oleObj name="Equation" r:id="rId6" imgW="1485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171432"/>
                        <a:ext cx="2995896" cy="921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0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14908" r="45977" b="89346"/>
          <a:stretch/>
        </p:blipFill>
        <p:spPr>
          <a:xfrm>
            <a:off x="775202" y="1536822"/>
            <a:ext cx="4134668" cy="398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14908" t="30065" r="40110" b="56618"/>
          <a:stretch/>
        </p:blipFill>
        <p:spPr>
          <a:xfrm>
            <a:off x="775202" y="3154371"/>
            <a:ext cx="4754831" cy="49794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4908" t="10170" r="29076" b="67554"/>
          <a:stretch/>
        </p:blipFill>
        <p:spPr>
          <a:xfrm>
            <a:off x="775202" y="2143405"/>
            <a:ext cx="5921218" cy="8329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4908" t="41283" r="18558" b="3027"/>
          <a:stretch/>
        </p:blipFill>
        <p:spPr>
          <a:xfrm>
            <a:off x="775202" y="4046899"/>
            <a:ext cx="7033002" cy="2082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42310" y="208986"/>
            <a:ext cx="8687366" cy="71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Zdarzenia losowe i prawdopodobieństwo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1950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2" y="265414"/>
            <a:ext cx="8173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</p:txBody>
      </p:sp>
      <p:sp>
        <p:nvSpPr>
          <p:cNvPr id="3" name="Prostokąt 2"/>
          <p:cNvSpPr/>
          <p:nvPr/>
        </p:nvSpPr>
        <p:spPr>
          <a:xfrm>
            <a:off x="417870" y="955726"/>
            <a:ext cx="8657303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Regresja liniowa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regresja drugiego rodzaju – obliczana wtedy gdy zachodzą: relacja liniowa, nie ma wyników odstających, ani podgrup, normalny rozkład obu zmiennych. 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pary zmiennych (X,Y) możemy obliczyć regresję Y wzg. X, X wzg. Y lub, regresję ortogonalną. </a:t>
            </a: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Załóżmy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interesuje nas regresja Y wzg. X. Zakładamy, że w populacji istnieje następująca zależność: Y=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aX+b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Wówczas estymatorami parametrów a i b obliczonymi dla próby o wielkości n są: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8566"/>
              </p:ext>
            </p:extLst>
          </p:nvPr>
        </p:nvGraphicFramePr>
        <p:xfrm>
          <a:off x="2512399" y="3990142"/>
          <a:ext cx="3205162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Equation" r:id="rId3" imgW="1562040" imgH="1117440" progId="Equation.DSMT4">
                  <p:embed/>
                </p:oleObj>
              </mc:Choice>
              <mc:Fallback>
                <p:oleObj name="Equation" r:id="rId3" imgW="1562040" imgH="1117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399" y="3990142"/>
                        <a:ext cx="3205162" cy="235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3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892482"/>
            <a:ext cx="79198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Krzywa Y=AX+B minimalizuje odległość między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pl-PL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AX+B. Współczynniki A i B zostały obliczone metodą najmniejszy kwadratów.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9132" y="265414"/>
            <a:ext cx="8173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</p:txBody>
      </p:sp>
      <p:sp>
        <p:nvSpPr>
          <p:cNvPr id="4" name="Prostokąt 3"/>
          <p:cNvSpPr/>
          <p:nvPr/>
        </p:nvSpPr>
        <p:spPr>
          <a:xfrm>
            <a:off x="801329" y="1946556"/>
            <a:ext cx="7691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dirty="0"/>
              <a:t>r</a:t>
            </a:r>
            <a:r>
              <a:rPr lang="pl-PL" baseline="30000" dirty="0"/>
              <a:t>2</a:t>
            </a:r>
            <a:r>
              <a:rPr lang="pl-PL" dirty="0"/>
              <a:t> – </a:t>
            </a:r>
            <a:r>
              <a:rPr lang="pl-PL" b="1" dirty="0"/>
              <a:t>współczynnik determinacji</a:t>
            </a:r>
            <a:r>
              <a:rPr lang="pl-PL" dirty="0"/>
              <a:t> jest miarą (ułamkową) zmienności y, która może być wyjaśniona jej liniową zależnością od x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53019"/>
              </p:ext>
            </p:extLst>
          </p:nvPr>
        </p:nvGraphicFramePr>
        <p:xfrm>
          <a:off x="4198374" y="2961902"/>
          <a:ext cx="1691148" cy="147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3" imgW="774364" imgH="647419" progId="Equation.DSMT4">
                  <p:embed/>
                </p:oleObj>
              </mc:Choice>
              <mc:Fallback>
                <p:oleObj name="Equation" r:id="rId3" imgW="774364" imgH="64741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374" y="2961902"/>
                        <a:ext cx="1691148" cy="1471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801329" y="3803423"/>
            <a:ext cx="28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Błąd standardowy estymacji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01329" y="5040761"/>
            <a:ext cx="79198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hipotezy H</a:t>
            </a:r>
            <a:r>
              <a:rPr lang="pl-PL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:a=0 jest taki sam jak dla testowanie istotności współczynnika korelacji liniowej.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9132" y="265414"/>
            <a:ext cx="8173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2461"/>
              </p:ext>
            </p:extLst>
          </p:nvPr>
        </p:nvGraphicFramePr>
        <p:xfrm>
          <a:off x="894736" y="1976284"/>
          <a:ext cx="5570594" cy="10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Equation" r:id="rId3" imgW="2463800" imgH="457200" progId="Equation.DSMT4">
                  <p:embed/>
                </p:oleObj>
              </mc:Choice>
              <mc:Fallback>
                <p:oleObj name="Equation" r:id="rId3" imgW="24638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36" y="1976284"/>
                        <a:ext cx="5570594" cy="1032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766916" y="1582994"/>
            <a:ext cx="503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Przedział ufności dla współczynnika kierunkowego a</a:t>
            </a:r>
            <a:endParaRPr lang="pl-PL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59969"/>
              </p:ext>
            </p:extLst>
          </p:nvPr>
        </p:nvGraphicFramePr>
        <p:xfrm>
          <a:off x="947738" y="4611688"/>
          <a:ext cx="59944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Equation" r:id="rId5" imgW="2882880" imgH="457200" progId="Equation.DSMT4">
                  <p:embed/>
                </p:oleObj>
              </mc:Choice>
              <mc:Fallback>
                <p:oleObj name="Equation" r:id="rId5" imgW="28828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611688"/>
                        <a:ext cx="5994400" cy="954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766916" y="4119378"/>
            <a:ext cx="382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Przedział ufności dla wyrazu wolnego 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99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9132" y="265414"/>
            <a:ext cx="8173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Zależność między zmiennymi – </a:t>
            </a:r>
            <a:r>
              <a:rPr lang="pl-PL" sz="21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pl-PL" sz="2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korelacji liniowej i regresja</a:t>
            </a:r>
            <a:endParaRPr lang="pl-PL" sz="2100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871818"/>
              </p:ext>
            </p:extLst>
          </p:nvPr>
        </p:nvGraphicFramePr>
        <p:xfrm>
          <a:off x="914400" y="2771775"/>
          <a:ext cx="5338763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Equation" r:id="rId3" imgW="1562040" imgH="1091880" progId="Equation.DSMT4">
                  <p:embed/>
                </p:oleObj>
              </mc:Choice>
              <mc:Fallback>
                <p:oleObj name="Equation" r:id="rId3" imgW="1562040" imgH="1091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71775"/>
                        <a:ext cx="5338763" cy="3205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788088" y="1905931"/>
            <a:ext cx="4658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Obszar ufności dla prostej regresji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79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4423</TotalTime>
  <Words>2347</Words>
  <Application>Microsoft Office PowerPoint</Application>
  <PresentationFormat>Pokaz na ekranie (4:3)</PresentationFormat>
  <Paragraphs>421</Paragraphs>
  <Slides>93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93</vt:i4>
      </vt:variant>
    </vt:vector>
  </HeadingPairs>
  <TitlesOfParts>
    <vt:vector size="102" baseType="lpstr">
      <vt:lpstr>Arial</vt:lpstr>
      <vt:lpstr>Calibri</vt:lpstr>
      <vt:lpstr>Calibri Light</vt:lpstr>
      <vt:lpstr>Cambria Math</vt:lpstr>
      <vt:lpstr>Times New Roman</vt:lpstr>
      <vt:lpstr>Wingdings</vt:lpstr>
      <vt:lpstr>Motyw pakietu Office</vt:lpstr>
      <vt:lpstr>Equation</vt:lpstr>
      <vt:lpstr>MathType 6.0 Equation</vt:lpstr>
      <vt:lpstr>Rachunek prawdopodobieństwa i statystyka</vt:lpstr>
      <vt:lpstr>Prezentacja programu PowerPoint</vt:lpstr>
      <vt:lpstr>Zdarzenia losowe i prawdopodobieństwo</vt:lpstr>
      <vt:lpstr>Zdarzenia losowe i prawdopodobieństwo</vt:lpstr>
      <vt:lpstr>Zdarzenia losowe i prawdopodobieństwo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Rachunkek Prawdopodobieństwa i Statystyka</dc:title>
  <dc:creator>piotr</dc:creator>
  <cp:lastModifiedBy>Piotr Kozłowski</cp:lastModifiedBy>
  <cp:revision>138</cp:revision>
  <dcterms:created xsi:type="dcterms:W3CDTF">2015-10-08T09:46:38Z</dcterms:created>
  <dcterms:modified xsi:type="dcterms:W3CDTF">2019-10-14T10:37:25Z</dcterms:modified>
</cp:coreProperties>
</file>